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792" r:id="rId4"/>
    <p:sldId id="786" r:id="rId5"/>
    <p:sldId id="794" r:id="rId6"/>
    <p:sldId id="787" r:id="rId7"/>
    <p:sldId id="765" r:id="rId8"/>
    <p:sldId id="840" r:id="rId9"/>
    <p:sldId id="856" r:id="rId10"/>
    <p:sldId id="755" r:id="rId11"/>
    <p:sldId id="271" r:id="rId12"/>
    <p:sldId id="272" r:id="rId13"/>
    <p:sldId id="273" r:id="rId14"/>
    <p:sldId id="274" r:id="rId15"/>
    <p:sldId id="793" r:id="rId16"/>
    <p:sldId id="261" r:id="rId17"/>
    <p:sldId id="262" r:id="rId18"/>
    <p:sldId id="877" r:id="rId19"/>
    <p:sldId id="854" r:id="rId20"/>
    <p:sldId id="263" r:id="rId21"/>
    <p:sldId id="878" r:id="rId22"/>
    <p:sldId id="845" r:id="rId23"/>
    <p:sldId id="894" r:id="rId24"/>
    <p:sldId id="848" r:id="rId25"/>
    <p:sldId id="266" r:id="rId26"/>
    <p:sldId id="851" r:id="rId27"/>
    <p:sldId id="269" r:id="rId28"/>
    <p:sldId id="270" r:id="rId29"/>
    <p:sldId id="876" r:id="rId3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B7A9"/>
    <a:srgbClr val="ABCFCC"/>
    <a:srgbClr val="591562"/>
    <a:srgbClr val="5718B8"/>
    <a:srgbClr val="FFFFFF"/>
    <a:srgbClr val="944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84831" autoAdjust="0"/>
  </p:normalViewPr>
  <p:slideViewPr>
    <p:cSldViewPr snapToGrid="0">
      <p:cViewPr varScale="1">
        <p:scale>
          <a:sx n="132" d="100"/>
          <a:sy n="132" d="100"/>
        </p:scale>
        <p:origin x="66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3869"/>
    </p:cViewPr>
  </p:sorterViewPr>
  <p:notesViewPr>
    <p:cSldViewPr snapToGrid="0">
      <p:cViewPr varScale="1">
        <p:scale>
          <a:sx n="97" d="100"/>
          <a:sy n="97" d="100"/>
        </p:scale>
        <p:origin x="372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C9533A-1B3E-4B8E-A706-ED1D1CF02B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098C2-16A7-4144-908A-12A954D920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EB721-8E6F-4FB1-A48C-02808679146D}" type="datetimeFigureOut">
              <a:rPr lang="en-IL" smtClean="0"/>
              <a:t>01/11/2023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5EB33-5CDD-46B3-B14A-2BA38027B0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9D50F-FDB5-4998-9BFB-63ABA27939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A62AB-23D2-4C0B-825F-725E922CAA5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4012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986FE-AB5D-45BD-A475-BB21C6BF9C1E}" type="datetimeFigureOut">
              <a:rPr lang="en-IL" smtClean="0"/>
              <a:t>01/11/2023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42C8F-E89A-4BE4-BD15-E1803A2BE6A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90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 for inviting me to </a:t>
            </a:r>
            <a:r>
              <a:rPr lang="en-US" dirty="0" err="1"/>
              <a:t>Huji</a:t>
            </a:r>
            <a:r>
              <a:rPr lang="en-US" dirty="0"/>
              <a:t>, been a while…</a:t>
            </a:r>
            <a:endParaRPr dirty="0"/>
          </a:p>
        </p:txBody>
      </p:sp>
      <p:sp>
        <p:nvSpPr>
          <p:cNvPr id="172" name="Google Shape;1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*Note here – high level, and possibly drill down later etc. </a:t>
            </a:r>
          </a:p>
          <a:p>
            <a:pPr marL="0" algn="l" defTabSz="914400" rtl="0" eaLnBrk="1" latinLnBrk="0" hangingPunct="1"/>
            <a:r>
              <a:rPr lang="en-US" dirty="0"/>
              <a:t>(run over this quickly)</a:t>
            </a:r>
          </a:p>
          <a:p>
            <a:pPr marL="0" algn="l" defTabSz="914400" rtl="0" eaLnBrk="1" latinLnBrk="0" hangingPunct="1"/>
            <a:endParaRPr lang="en-US" dirty="0"/>
          </a:p>
          <a:p>
            <a:pPr marL="0" algn="l" defTabSz="914400" rtl="0" eaLnBrk="1" latinLnBrk="0" hangingPunct="1"/>
            <a:r>
              <a:rPr lang="en-US" dirty="0"/>
              <a:t>Maybe – just make this a “takeaway slide” to go over…. Part of the checklist</a:t>
            </a:r>
          </a:p>
          <a:p>
            <a:pPr marL="0" algn="l" defTabSz="914400" rtl="0" eaLnBrk="1" latinLnBrk="0" hangingPunct="1"/>
            <a:endParaRPr lang="en-US" dirty="0"/>
          </a:p>
          <a:p>
            <a:r>
              <a:rPr lang="en-US" sz="2000" dirty="0"/>
              <a:t>Inspect Data</a:t>
            </a:r>
          </a:p>
          <a:p>
            <a:pPr lvl="1"/>
            <a:r>
              <a:rPr lang="en-US" sz="1800" dirty="0"/>
              <a:t>Data types &amp; data format integrity (e.g. date formats, consistent naming schemes, consistent null types, special characters, string lengths)</a:t>
            </a:r>
          </a:p>
          <a:p>
            <a:pPr lvl="1"/>
            <a:r>
              <a:rPr lang="en-US" sz="1800" dirty="0"/>
              <a:t>Data values: ranges, null percentage, outliers</a:t>
            </a:r>
          </a:p>
          <a:p>
            <a:pPr lvl="1"/>
            <a:r>
              <a:rPr lang="en-US" sz="1800" dirty="0"/>
              <a:t>Leakage, sampling errors, labeling errors</a:t>
            </a:r>
          </a:p>
          <a:p>
            <a:pPr lvl="2"/>
            <a:r>
              <a:rPr lang="en-US" sz="1600" dirty="0"/>
              <a:t>Unexpected relations and correlations  between features and/or between features and  labels</a:t>
            </a:r>
          </a:p>
          <a:p>
            <a:pPr lvl="2"/>
            <a:r>
              <a:rPr lang="en-US" sz="1600" dirty="0"/>
              <a:t>Distribution of data and labels</a:t>
            </a:r>
          </a:p>
          <a:p>
            <a:r>
              <a:rPr lang="en-US" sz="2000" dirty="0"/>
              <a:t>Compare Data Batches</a:t>
            </a:r>
          </a:p>
          <a:p>
            <a:pPr lvl="1"/>
            <a:r>
              <a:rPr lang="en-US" sz="1800" dirty="0"/>
              <a:t>Meaningful changes in any of the above (data types, formats, values, different relations or correlations)</a:t>
            </a:r>
          </a:p>
          <a:p>
            <a:pPr lvl="1"/>
            <a:r>
              <a:rPr lang="en-US" sz="1800" dirty="0"/>
              <a:t>Feature drift or label drift</a:t>
            </a:r>
          </a:p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2C8F-E89A-4BE4-BD15-E1803A2BE6AD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848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ask Fatima to send the link to the </a:t>
            </a:r>
            <a:r>
              <a:rPr lang="en-US" dirty="0" err="1"/>
              <a:t>bit.ly</a:t>
            </a:r>
            <a:r>
              <a:rPr lang="en-US" dirty="0"/>
              <a:t>… (the google drive)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*Python environment.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Deepchecks philosophy – Out of the box, plug and play, visually inspectable tests, that are also extendable customizable.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</a:t>
            </a:r>
            <a:r>
              <a:rPr lang="en-US" dirty="0" err="1"/>
              <a:t>deepchecks</a:t>
            </a:r>
            <a:r>
              <a:rPr lang="en-US" dirty="0"/>
              <a:t> doesn’t currently do – schema validation and behavioral testing. These are not “out of the box / plug and play” so they’ll be added in the future. </a:t>
            </a:r>
            <a:endParaRPr dirty="0"/>
          </a:p>
        </p:txBody>
      </p:sp>
      <p:sp>
        <p:nvSpPr>
          <p:cNvPr id="493" name="Google Shape;49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9873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2" name="Google Shape;50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0850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847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What time do I want to arrive here?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91562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endParaRPr b="1">
              <a:solidFill>
                <a:srgbClr val="5915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Why?</a:t>
            </a:r>
            <a:br>
              <a:rPr lang="en-US"/>
            </a:br>
            <a:r>
              <a:rPr lang="en-US"/>
              <a:t> Avoid stupid mistakes, be efficient (find problems early, quicker comparison and validation iterations), increase confidence in model’s “real life performance”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When/what exactly?</a:t>
            </a: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intro with data / split (validate on quick iterations – of data or e2e)</a:t>
            </a: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Problems that will make training less good (problematic data, balanced, leakages ….)</a:t>
            </a: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 this model perform as good “in real life”,  generalizaiton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91562"/>
                </a:solidFill>
                <a:latin typeface="Arial"/>
                <a:ea typeface="Arial"/>
                <a:cs typeface="Arial"/>
                <a:sym typeface="Arial"/>
              </a:rPr>
              <a:t>CI / CD</a:t>
            </a:r>
            <a:endParaRPr b="1">
              <a:solidFill>
                <a:srgbClr val="5915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Why?</a:t>
            </a:r>
            <a:br>
              <a:rPr lang="en-US"/>
            </a:br>
            <a:r>
              <a:rPr lang="en-US"/>
              <a:t>Automate and streamline process (be able to make it more frequent &amp; efficient), increase trustability of new versions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When/what?</a:t>
            </a: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Manual / Automatic?</a:t>
            </a: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 I need to know for  that – comparison to current status quo (e.g. current model). Any bizarre pitfalls (e.g. different pre-processing pipelines, current training data was highly skewed in comparison to previous, different business needs or requirements .calibration, etc.).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91562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Why?</a:t>
            </a:r>
            <a:br>
              <a:rPr lang="en-US"/>
            </a:br>
            <a:r>
              <a:rPr lang="en-US"/>
              <a:t>Detect changes that are going to affect performance ASAP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When/what?</a:t>
            </a: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integrity, drifts in data, distributions (also of predictions), changes in model’s confidence,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Typically tests are… ”once” (e.g. per unit, when the system itself is read, etc.)</a:t>
            </a:r>
            <a:br>
              <a:rPr lang="en-US"/>
            </a:br>
            <a:r>
              <a:rPr lang="en-US"/>
              <a:t>Here it’s a bit different…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CI / CD – “decision before deployment”… can be also manual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CONNECTION BETWEEN THEM (some of the tests / partial)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– static. Ci/cd – changes. Monitoring – over time.</a:t>
            </a:r>
            <a:endParaRPr/>
          </a:p>
        </p:txBody>
      </p:sp>
      <p:sp>
        <p:nvSpPr>
          <p:cNvPr id="534" name="Google Shape;53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3101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ask Fatima to send the link to the </a:t>
            </a:r>
            <a:r>
              <a:rPr lang="en-US" dirty="0" err="1"/>
              <a:t>bit.ly</a:t>
            </a:r>
            <a:r>
              <a:rPr lang="en-US" dirty="0"/>
              <a:t>… (the google drive)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*Python environment.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Deepchecks philosophy – Out of the box, plug and play, visually inspectable tests, that are also extendable customizable.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</a:t>
            </a:r>
            <a:r>
              <a:rPr lang="en-US" dirty="0" err="1"/>
              <a:t>deepchecks</a:t>
            </a:r>
            <a:r>
              <a:rPr lang="en-US" dirty="0"/>
              <a:t> doesn’t currently do – schema validation and behavioral testing. These are not “out of the box / plug and play” so they’ll be added in the future. </a:t>
            </a:r>
            <a:endParaRPr dirty="0"/>
          </a:p>
        </p:txBody>
      </p:sp>
      <p:sp>
        <p:nvSpPr>
          <p:cNvPr id="493" name="Google Shape;49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937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with an simple  example - we are a company that buys and sells houses and have a model that get a house details and predicts its cost.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Drift: over time we get a lot more small apartments then before (less private houses, big apartments)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Drift: Penthouse apartments become popular and the relative cost of them soars  </a:t>
            </a:r>
            <a:endParaRPr/>
          </a:p>
        </p:txBody>
      </p:sp>
      <p:sp>
        <p:nvSpPr>
          <p:cNvPr id="264" name="Google Shape;26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many reason but In My Opinion two stands out: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Expectability: A Key requirement of company stakeholders before deploying a model to production is trust. You need to be able to guarantee the model approximate behaviour across different metrics and data segments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Performance: deterioration in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on the example from before  (model is bad on small apartments, different predictions for penthouses)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with an simple  example - we are a company that buys and sells houses and have a model that get a house details and predicts its cost.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Drift: over time we get a lot more small apartments then before (less private houses, big apartments)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Drift: Penthouse apartments become popular and the relative cost of them soars  </a:t>
            </a:r>
            <a:endParaRPr/>
          </a:p>
        </p:txBody>
      </p:sp>
      <p:sp>
        <p:nvSpPr>
          <p:cNvPr id="264" name="Google Shape;26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854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Deepchecks mainly deals with testing and monitoring ML pipelines </a:t>
            </a:r>
            <a:endParaRPr/>
          </a:p>
        </p:txBody>
      </p:sp>
      <p:sp>
        <p:nvSpPr>
          <p:cNvPr id="179" name="Google Shape;17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Main difference : The need to generelize a group of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2C8F-E89A-4BE4-BD15-E1803A2BE6AD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0771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ad1d2d9f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fad1d2d9f2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example embedding were calculated for different books (each book in a sample) then TSNE was applied to reduce it into 2-dim</a:t>
            </a:r>
            <a:endParaRPr/>
          </a:p>
        </p:txBody>
      </p:sp>
      <p:sp>
        <p:nvSpPr>
          <p:cNvPr id="312" name="Google Shape;312;g1fad1d2d9f2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98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Properties are just feature extractions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2C8F-E89A-4BE4-BD15-E1803A2BE6AD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9538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ad1d2d9f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fad1d2d9f2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example embedding were calculated for different books (each book in a sample) then TSNE was applied to reduce it into 2-dim</a:t>
            </a:r>
            <a:endParaRPr dirty="0"/>
          </a:p>
        </p:txBody>
      </p:sp>
      <p:sp>
        <p:nvSpPr>
          <p:cNvPr id="312" name="Google Shape;312;g1fad1d2d9f2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Little bit about the pros and cons of each method</a:t>
            </a:r>
          </a:p>
          <a:p>
            <a:endParaRPr lang="en-IL" dirty="0"/>
          </a:p>
          <a:p>
            <a:r>
              <a:rPr lang="en-IL" dirty="0"/>
              <a:t>Embedding have bad explainability – bad for root cause analysis and followup mitigation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2C8F-E89A-4BE4-BD15-E1803A2BE6AD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820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fad1d2d9f2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1fad1d2d9f2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main approaches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(and recommended) to combine several such techniques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to re-check for drift after applying the mitigation to see we have not created drift in a different place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fad1d2d9f2_1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Hope you found this talk informative! The presentation as well as the code presented are available online.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those of you who will use the deepchecks package I encourage you to give us feedback and suggestions on how to improve.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Also, Feel free to contact me if you have any questions. Thank you for listening and good luck in the challenge!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5696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L" dirty="0"/>
              <a:t>We talked a bit about motivation,</a:t>
            </a:r>
          </a:p>
          <a:p>
            <a:pPr marL="0" indent="0">
              <a:buNone/>
            </a:pPr>
            <a:r>
              <a:rPr lang="en-US" dirty="0"/>
              <a:t>L</a:t>
            </a:r>
            <a:r>
              <a:rPr lang="en-IL" dirty="0"/>
              <a:t>et’s look at an overview 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2C8F-E89A-4BE4-BD15-E1803A2BE6AD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78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Bugs</a:t>
            </a:r>
          </a:p>
          <a:p>
            <a:r>
              <a:rPr lang="en-US" dirty="0"/>
              <a:t>Surprises, Minimize the “unknowns”</a:t>
            </a:r>
          </a:p>
          <a:p>
            <a:endParaRPr lang="en-US" dirty="0"/>
          </a:p>
          <a:p>
            <a:r>
              <a:rPr lang="en-US" dirty="0"/>
              <a:t>Changes – a model can be retrained, data format can change, production pipelines can be updated and not reflected in training code or model artifacts</a:t>
            </a:r>
          </a:p>
          <a:p>
            <a:r>
              <a:rPr lang="en-US" dirty="0"/>
              <a:t>Coverage – code can be tested and % coverage tracked. For ML you can never know the scope of your model's behavior – test data metrics are only a initial proxy. </a:t>
            </a:r>
          </a:p>
          <a:p>
            <a:r>
              <a:rPr lang="en-US" dirty="0"/>
              <a:t>Silent failures – such as nans, leakage, drift. Model will still predict.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2C8F-E89A-4BE4-BD15-E1803A2BE6AD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5088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2C8F-E89A-4BE4-BD15-E1803A2BE6AD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941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2C8F-E89A-4BE4-BD15-E1803A2BE6AD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9417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2C8F-E89A-4BE4-BD15-E1803A2BE6AD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3606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Ilustrate with an example that showcase why is it important</a:t>
            </a:r>
          </a:p>
          <a:p>
            <a:endParaRPr lang="en-IL" dirty="0"/>
          </a:p>
          <a:p>
            <a:r>
              <a:rPr lang="en-IL" dirty="0"/>
              <a:t>M</a:t>
            </a:r>
            <a:r>
              <a:rPr lang="en-US" dirty="0"/>
              <a:t>o</a:t>
            </a:r>
            <a:r>
              <a:rPr lang="en-IL" dirty="0"/>
              <a:t>del aiming to classify sentiment toward brands, specifically here toward hillary clinton</a:t>
            </a:r>
          </a:p>
          <a:p>
            <a:endParaRPr lang="en-IL" dirty="0"/>
          </a:p>
          <a:p>
            <a:r>
              <a:rPr lang="en-IL" dirty="0"/>
              <a:t>Concept Drift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2C8F-E89A-4BE4-BD15-E1803A2BE6AD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609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Model fixate on simple properties of our unstructured data in order to make predictions</a:t>
            </a:r>
          </a:p>
          <a:p>
            <a:endParaRPr lang="en-IL" dirty="0"/>
          </a:p>
          <a:p>
            <a:r>
              <a:rPr lang="en-IL" dirty="0"/>
              <a:t>As example, Model to classify which argument is true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2C8F-E89A-4BE4-BD15-E1803A2BE6AD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746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deepchecks/deepchecks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1" preserve="1">
  <p:cSld name="Main 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b7aa4d9fff_1_29"/>
          <p:cNvPicPr preferRelativeResize="0"/>
          <p:nvPr/>
        </p:nvPicPr>
        <p:blipFill rotWithShape="1">
          <a:blip r:embed="rId2">
            <a:alphaModFix/>
          </a:blip>
          <a:srcRect t="12502" b="12495"/>
          <a:stretch/>
        </p:blipFill>
        <p:spPr>
          <a:xfrm>
            <a:off x="-6264" y="-6267"/>
            <a:ext cx="12263122" cy="687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6;gb7aa4d9fff_1_29">
            <a:extLst>
              <a:ext uri="{FF2B5EF4-FFF2-40B4-BE49-F238E27FC236}">
                <a16:creationId xmlns:a16="http://schemas.microsoft.com/office/drawing/2014/main" id="{A6645A55-3834-434A-B35A-EC5DAB28C4D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680" t="16618" r="-679" b="17226"/>
          <a:stretch/>
        </p:blipFill>
        <p:spPr>
          <a:xfrm>
            <a:off x="5800300" y="-53733"/>
            <a:ext cx="7033528" cy="733842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b7aa4d9fff_1_29"/>
          <p:cNvSpPr txBox="1">
            <a:spLocks noGrp="1"/>
          </p:cNvSpPr>
          <p:nvPr>
            <p:ph type="sldNum" idx="12"/>
          </p:nvPr>
        </p:nvSpPr>
        <p:spPr>
          <a:xfrm>
            <a:off x="12616408" y="6759695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5" name="Google Shape;45;gb7aa4d9fff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450" y="3027200"/>
            <a:ext cx="4008300" cy="60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gb7aa4d9fff_1_29"/>
          <p:cNvGrpSpPr/>
          <p:nvPr/>
        </p:nvGrpSpPr>
        <p:grpSpPr>
          <a:xfrm rot="5400000" flipH="1">
            <a:off x="125120" y="-125123"/>
            <a:ext cx="2615367" cy="2865608"/>
            <a:chOff x="10058400" y="4419600"/>
            <a:chExt cx="2133600" cy="2438400"/>
          </a:xfrm>
        </p:grpSpPr>
        <p:pic>
          <p:nvPicPr>
            <p:cNvPr id="48" name="Google Shape;48;gb7aa4d9fff_1_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9906000" y="4572000"/>
              <a:ext cx="24384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gb7aa4d9fff_1_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1010900" y="5676900"/>
              <a:ext cx="1259840" cy="1102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E1225-3821-46C4-B4F8-FBB714484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7950" y="3794570"/>
            <a:ext cx="6132513" cy="601662"/>
          </a:xfrm>
        </p:spPr>
        <p:txBody>
          <a:bodyPr>
            <a:noAutofit/>
          </a:bodyPr>
          <a:lstStyle>
            <a:lvl1pPr marL="0" indent="0">
              <a:buNone/>
              <a:defRPr lang="en-IL" sz="1500" b="0" i="0" kern="1200" dirty="0">
                <a:solidFill>
                  <a:schemeClr val="lt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lvl="0" algn="l" defTabSz="914400" rtl="0" eaLnBrk="1" latinLnBrk="0" hangingPunct="1">
              <a:lnSpc>
                <a:spcPct val="150000"/>
              </a:lnSpc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527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Half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76;g7964984639_5_17">
            <a:extLst>
              <a:ext uri="{FF2B5EF4-FFF2-40B4-BE49-F238E27FC236}">
                <a16:creationId xmlns:a16="http://schemas.microsoft.com/office/drawing/2014/main" id="{966E7361-21C2-4903-A5FC-51FC624A797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2502" r="48599" b="12495"/>
          <a:stretch/>
        </p:blipFill>
        <p:spPr>
          <a:xfrm>
            <a:off x="6103620" y="-6263"/>
            <a:ext cx="6096000" cy="687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5;g7964984639_5_17">
            <a:extLst>
              <a:ext uri="{FF2B5EF4-FFF2-40B4-BE49-F238E27FC236}">
                <a16:creationId xmlns:a16="http://schemas.microsoft.com/office/drawing/2014/main" id="{FCC076DB-57E7-48F9-909B-E5C148E801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1;g7964984639_5_162">
            <a:extLst>
              <a:ext uri="{FF2B5EF4-FFF2-40B4-BE49-F238E27FC236}">
                <a16:creationId xmlns:a16="http://schemas.microsoft.com/office/drawing/2014/main" id="{57A040DB-191E-45B6-818B-57CBF86CB0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66;g7964984639_5_17">
            <a:extLst>
              <a:ext uri="{FF2B5EF4-FFF2-40B4-BE49-F238E27FC236}">
                <a16:creationId xmlns:a16="http://schemas.microsoft.com/office/drawing/2014/main" id="{CD2A46AE-C5BB-417A-823B-7929826EAFBE}"/>
              </a:ext>
            </a:extLst>
          </p:cNvPr>
          <p:cNvCxnSpPr>
            <a:cxnSpLocks/>
          </p:cNvCxnSpPr>
          <p:nvPr/>
        </p:nvCxnSpPr>
        <p:spPr>
          <a:xfrm>
            <a:off x="6098177" y="6564475"/>
            <a:ext cx="3874879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68;g7964984639_5_162">
            <a:extLst>
              <a:ext uri="{FF2B5EF4-FFF2-40B4-BE49-F238E27FC236}">
                <a16:creationId xmlns:a16="http://schemas.microsoft.com/office/drawing/2014/main" id="{CBB28250-EA21-41F9-8935-C8FB6B18CE04}"/>
              </a:ext>
            </a:extLst>
          </p:cNvPr>
          <p:cNvGrpSpPr/>
          <p:nvPr/>
        </p:nvGrpSpPr>
        <p:grpSpPr>
          <a:xfrm rot="-5400000" flipH="1">
            <a:off x="9958968" y="4624976"/>
            <a:ext cx="2131040" cy="2335012"/>
            <a:chOff x="10058400" y="4419600"/>
            <a:chExt cx="2133600" cy="2438400"/>
          </a:xfrm>
        </p:grpSpPr>
        <p:pic>
          <p:nvPicPr>
            <p:cNvPr id="17" name="Google Shape;69;g7964984639_5_162">
              <a:extLst>
                <a:ext uri="{FF2B5EF4-FFF2-40B4-BE49-F238E27FC236}">
                  <a16:creationId xmlns:a16="http://schemas.microsoft.com/office/drawing/2014/main" id="{88838115-25D8-4962-9812-4453B77824B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9906000" y="4572000"/>
              <a:ext cx="24384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70;g7964984639_5_162">
              <a:extLst>
                <a:ext uri="{FF2B5EF4-FFF2-40B4-BE49-F238E27FC236}">
                  <a16:creationId xmlns:a16="http://schemas.microsoft.com/office/drawing/2014/main" id="{41D280C2-39BA-43CF-98C0-4D12EE95AA8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1010900" y="5676900"/>
              <a:ext cx="1259840" cy="1102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D216A3E-7FEE-472C-B3A8-8EAD5B0D91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00" y="399430"/>
            <a:ext cx="5180012" cy="760540"/>
          </a:xfrm>
        </p:spPr>
        <p:txBody>
          <a:bodyPr>
            <a:normAutofit/>
          </a:bodyPr>
          <a:lstStyle>
            <a:lvl1pPr>
              <a:defRPr sz="32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Title</a:t>
            </a:r>
            <a:endParaRPr lang="en-IL" dirty="0"/>
          </a:p>
        </p:txBody>
      </p:sp>
      <p:sp>
        <p:nvSpPr>
          <p:cNvPr id="20" name="Google Shape;81;g7964984639_5_17">
            <a:extLst>
              <a:ext uri="{FF2B5EF4-FFF2-40B4-BE49-F238E27FC236}">
                <a16:creationId xmlns:a16="http://schemas.microsoft.com/office/drawing/2014/main" id="{3F565FB9-42FC-47C1-9C35-3C197E5BFB95}"/>
              </a:ext>
            </a:extLst>
          </p:cNvPr>
          <p:cNvSpPr txBox="1">
            <a:spLocks/>
          </p:cNvSpPr>
          <p:nvPr userDrawn="1"/>
        </p:nvSpPr>
        <p:spPr>
          <a:xfrm>
            <a:off x="175460" y="6343239"/>
            <a:ext cx="4668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IL"/>
            </a:defPPr>
            <a:lvl1pPr marL="0" lvl="0" algn="r" defTabSz="914400" rtl="0" eaLnBrk="1" latinLnBrk="0" hangingPunct="1">
              <a:buNone/>
              <a:defRPr sz="12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n-US" sz="1200" b="0" i="0" kern="1200" smtClean="0">
                <a:solidFill>
                  <a:srgbClr val="7030A0"/>
                </a:solidFill>
                <a:latin typeface="Poppins" pitchFamily="2" charset="77"/>
                <a:ea typeface="+mn-ea"/>
                <a:cs typeface="+mn-cs"/>
              </a:rPr>
              <a:pPr/>
              <a:t>‹#›</a:t>
            </a:fld>
            <a:endParaRPr lang="en-US" sz="1200" b="0" i="0" kern="1200" dirty="0">
              <a:solidFill>
                <a:srgbClr val="7030A0"/>
              </a:solidFill>
              <a:latin typeface="Poppins" pitchFamily="2" charset="77"/>
              <a:ea typeface="+mn-ea"/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CB67CAD-954D-4B35-B144-856D3BC917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7601" y="399430"/>
            <a:ext cx="5157787" cy="7605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32040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64800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97560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125280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L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Title</a:t>
            </a:r>
            <a:endParaRPr lang="en-IL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9A7F644-EDD7-460B-9E67-9C9DA21DA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480" y="1559400"/>
            <a:ext cx="5181600" cy="4495643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>
              <a:buClr>
                <a:schemeClr val="accent1"/>
              </a:buClr>
              <a:defRPr sz="18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3pPr>
            <a:lvl4pPr>
              <a:buClr>
                <a:schemeClr val="accent1"/>
              </a:buClr>
              <a:defRPr sz="16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4pPr>
            <a:lvl5pPr>
              <a:buClr>
                <a:schemeClr val="accent1"/>
              </a:buClr>
              <a:defRPr sz="16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D34C6A7-FB77-4C74-BF2F-2312248473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1559400"/>
            <a:ext cx="5181600" cy="4495643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defRPr sz="2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>
              <a:buClr>
                <a:schemeClr val="accent3"/>
              </a:buClr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>
              <a:buClr>
                <a:schemeClr val="accent3"/>
              </a:buClr>
              <a:defRPr sz="18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3pPr>
            <a:lvl4pPr>
              <a:buClr>
                <a:schemeClr val="accent3"/>
              </a:buClr>
              <a:defRPr sz="16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4pPr>
            <a:lvl5pPr>
              <a:buClr>
                <a:schemeClr val="accent3"/>
              </a:buClr>
              <a:defRPr sz="16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6939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76;g7964984639_5_17">
            <a:extLst>
              <a:ext uri="{FF2B5EF4-FFF2-40B4-BE49-F238E27FC236}">
                <a16:creationId xmlns:a16="http://schemas.microsoft.com/office/drawing/2014/main" id="{FB88D8B7-7415-4841-8FB5-2AA81192847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2502" r="48599" b="12495"/>
          <a:stretch/>
        </p:blipFill>
        <p:spPr>
          <a:xfrm>
            <a:off x="-6439" y="-6415"/>
            <a:ext cx="6096000" cy="687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5;g7964984639_5_17">
            <a:extLst>
              <a:ext uri="{FF2B5EF4-FFF2-40B4-BE49-F238E27FC236}">
                <a16:creationId xmlns:a16="http://schemas.microsoft.com/office/drawing/2014/main" id="{FCC076DB-57E7-48F9-909B-E5C148E801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1;g7964984639_5_162">
            <a:extLst>
              <a:ext uri="{FF2B5EF4-FFF2-40B4-BE49-F238E27FC236}">
                <a16:creationId xmlns:a16="http://schemas.microsoft.com/office/drawing/2014/main" id="{57A040DB-191E-45B6-818B-57CBF86CB0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86FD-7431-44DC-8A1B-2475EC14F31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376363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3DBD1-E623-4D24-82A4-33FBD778B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buClr>
                <a:schemeClr val="accent3"/>
              </a:buClr>
              <a:buFont typeface="Arial" panose="020B0604020202020204" pitchFamily="34" charset="0"/>
              <a:buChar char="•"/>
              <a:defRPr lang="en-US" sz="2400" b="0" i="0" kern="1200" dirty="0" smtClean="0">
                <a:solidFill>
                  <a:schemeClr val="bg1"/>
                </a:solidFill>
                <a:latin typeface="Poppins" pitchFamily="2" charset="77"/>
                <a:ea typeface="+mn-ea"/>
                <a:cs typeface="+mn-cs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buClr>
                <a:schemeClr val="accent3"/>
              </a:buClr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bg1"/>
                </a:solidFill>
                <a:latin typeface="Poppins" pitchFamily="2" charset="77"/>
                <a:ea typeface="+mn-ea"/>
                <a:cs typeface="+mn-cs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buClr>
                <a:schemeClr val="accent3"/>
              </a:buClr>
              <a:buFont typeface="Arial" panose="020B0604020202020204" pitchFamily="34" charset="0"/>
              <a:buChar char="•"/>
              <a:defRPr lang="en-US" sz="1800" b="0" i="0" kern="1200" dirty="0" smtClean="0">
                <a:solidFill>
                  <a:schemeClr val="bg1"/>
                </a:solidFill>
                <a:latin typeface="Poppins" pitchFamily="2" charset="77"/>
                <a:ea typeface="+mn-ea"/>
                <a:cs typeface="+mn-cs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buClr>
                <a:schemeClr val="accent3"/>
              </a:buClr>
              <a:buFont typeface="Arial" panose="020B0604020202020204" pitchFamily="34" charset="0"/>
              <a:buChar char="•"/>
              <a:defRPr lang="en-US" sz="1600" b="0" i="0" kern="1200" dirty="0" smtClean="0">
                <a:solidFill>
                  <a:schemeClr val="bg1"/>
                </a:solidFill>
                <a:latin typeface="Poppins" pitchFamily="2" charset="77"/>
                <a:ea typeface="+mn-ea"/>
                <a:cs typeface="+mn-cs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buClr>
                <a:schemeClr val="accent3"/>
              </a:buClr>
              <a:buFont typeface="Arial" panose="020B0604020202020204" pitchFamily="34" charset="0"/>
              <a:buChar char="•"/>
              <a:defRPr lang="en-IL" sz="1400" b="0" i="0" kern="1200" dirty="0">
                <a:solidFill>
                  <a:schemeClr val="bg1"/>
                </a:solidFill>
                <a:latin typeface="Poppins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EE8BF-8DDE-4554-AAAD-DA92449BB5B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376363"/>
            <a:ext cx="5183188" cy="823912"/>
          </a:xfrm>
        </p:spPr>
        <p:txBody>
          <a:bodyPr anchor="b"/>
          <a:lstStyle>
            <a:lvl1pPr marL="0" indent="0" algn="ctr">
              <a:buNone/>
              <a:defRPr sz="2400" b="0" i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F30A5-FB70-47A8-A960-0E1849042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lang="en-US" sz="2400" b="0" i="0" kern="1200" dirty="0" smtClean="0">
                <a:solidFill>
                  <a:schemeClr val="tx1"/>
                </a:solidFill>
                <a:latin typeface="Poppins" pitchFamily="2" charset="77"/>
                <a:ea typeface="+mn-ea"/>
                <a:cs typeface="+mn-cs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tx1"/>
                </a:solidFill>
                <a:latin typeface="Poppins" pitchFamily="2" charset="77"/>
                <a:ea typeface="+mn-ea"/>
                <a:cs typeface="+mn-cs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b="0" i="0" kern="1200" dirty="0" smtClean="0">
                <a:solidFill>
                  <a:schemeClr val="tx1"/>
                </a:solidFill>
                <a:latin typeface="Poppins" pitchFamily="2" charset="77"/>
                <a:ea typeface="+mn-ea"/>
                <a:cs typeface="+mn-cs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b="0" i="0" kern="1200" dirty="0" smtClean="0">
                <a:solidFill>
                  <a:schemeClr val="tx1"/>
                </a:solidFill>
                <a:latin typeface="Poppins" pitchFamily="2" charset="77"/>
                <a:ea typeface="+mn-ea"/>
                <a:cs typeface="+mn-cs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lang="en-IL" sz="1400" b="0" i="0" kern="1200" dirty="0">
                <a:solidFill>
                  <a:schemeClr val="tx1"/>
                </a:solidFill>
                <a:latin typeface="Poppins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C3E32-193F-44B3-B18D-87CB2740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Poppins" pitchFamily="2" charset="77"/>
              </a:defRPr>
            </a:lvl1pPr>
          </a:lstStyle>
          <a:p>
            <a:fld id="{B05754E1-1F26-4695-8C50-4BF24AC4C58A}" type="slidenum">
              <a:rPr lang="en-IL" smtClean="0"/>
              <a:pPr/>
              <a:t>‹#›</a:t>
            </a:fld>
            <a:endParaRPr lang="en-IL" dirty="0"/>
          </a:p>
        </p:txBody>
      </p:sp>
      <p:cxnSp>
        <p:nvCxnSpPr>
          <p:cNvPr id="14" name="Google Shape;66;g7964984639_5_17">
            <a:extLst>
              <a:ext uri="{FF2B5EF4-FFF2-40B4-BE49-F238E27FC236}">
                <a16:creationId xmlns:a16="http://schemas.microsoft.com/office/drawing/2014/main" id="{2BCAF3CF-C95E-43BE-B4E1-D48BF8F9566F}"/>
              </a:ext>
            </a:extLst>
          </p:cNvPr>
          <p:cNvCxnSpPr>
            <a:cxnSpLocks/>
          </p:cNvCxnSpPr>
          <p:nvPr/>
        </p:nvCxnSpPr>
        <p:spPr>
          <a:xfrm>
            <a:off x="1211125" y="6564475"/>
            <a:ext cx="4884875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A5260FB9-AC49-48CB-9ABE-2445181C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399429"/>
            <a:ext cx="9119616" cy="760540"/>
          </a:xfrm>
        </p:spPr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pic>
        <p:nvPicPr>
          <p:cNvPr id="16" name="Google Shape;65;g7964984639_5_17">
            <a:extLst>
              <a:ext uri="{FF2B5EF4-FFF2-40B4-BE49-F238E27FC236}">
                <a16:creationId xmlns:a16="http://schemas.microsoft.com/office/drawing/2014/main" id="{D5DFA900-62C9-4CCF-8628-C8A6945CCDE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71;g7964984639_5_162">
            <a:extLst>
              <a:ext uri="{FF2B5EF4-FFF2-40B4-BE49-F238E27FC236}">
                <a16:creationId xmlns:a16="http://schemas.microsoft.com/office/drawing/2014/main" id="{7FB25DEF-88B8-4ACF-B5F8-669FC0C5AC9E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66;g7964984639_5_17">
            <a:extLst>
              <a:ext uri="{FF2B5EF4-FFF2-40B4-BE49-F238E27FC236}">
                <a16:creationId xmlns:a16="http://schemas.microsoft.com/office/drawing/2014/main" id="{6C1CB22A-8905-44F0-87B2-F2E088142DA2}"/>
              </a:ext>
            </a:extLst>
          </p:cNvPr>
          <p:cNvCxnSpPr>
            <a:cxnSpLocks/>
          </p:cNvCxnSpPr>
          <p:nvPr userDrawn="1"/>
        </p:nvCxnSpPr>
        <p:spPr>
          <a:xfrm>
            <a:off x="1211125" y="6564475"/>
            <a:ext cx="4884875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16081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Half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76;g7964984639_5_17">
            <a:extLst>
              <a:ext uri="{FF2B5EF4-FFF2-40B4-BE49-F238E27FC236}">
                <a16:creationId xmlns:a16="http://schemas.microsoft.com/office/drawing/2014/main" id="{01995B24-B39E-471E-8488-F7129EF06E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502" r="48599" b="12495"/>
          <a:stretch/>
        </p:blipFill>
        <p:spPr>
          <a:xfrm>
            <a:off x="-7620" y="-7596"/>
            <a:ext cx="6096000" cy="687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5;g7964984639_5_17">
            <a:extLst>
              <a:ext uri="{FF2B5EF4-FFF2-40B4-BE49-F238E27FC236}">
                <a16:creationId xmlns:a16="http://schemas.microsoft.com/office/drawing/2014/main" id="{FCC076DB-57E7-48F9-909B-E5C148E801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1;g7964984639_5_162">
            <a:extLst>
              <a:ext uri="{FF2B5EF4-FFF2-40B4-BE49-F238E27FC236}">
                <a16:creationId xmlns:a16="http://schemas.microsoft.com/office/drawing/2014/main" id="{57A040DB-191E-45B6-818B-57CBF86CB0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3DBD1-E623-4D24-82A4-33FBD778B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28999"/>
            <a:ext cx="5157787" cy="276066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buClr>
                <a:schemeClr val="accent3"/>
              </a:buClr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bg1"/>
                </a:solidFill>
                <a:latin typeface="Poppins" pitchFamily="2" charset="77"/>
                <a:ea typeface="+mn-ea"/>
                <a:cs typeface="+mn-cs"/>
              </a:defRPr>
            </a:lvl1pPr>
            <a:lvl2pPr marL="320400" indent="0" algn="l" defTabSz="914400" rtl="0" eaLnBrk="1" latinLnBrk="0" hangingPunct="1">
              <a:lnSpc>
                <a:spcPct val="130000"/>
              </a:lnSpc>
              <a:buClr>
                <a:schemeClr val="accent3"/>
              </a:buClr>
              <a:buFont typeface="Arial" panose="020B0604020202020204" pitchFamily="34" charset="0"/>
              <a:buNone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8000" indent="0" algn="l" defTabSz="914400" rtl="0" eaLnBrk="1" latinLnBrk="0" hangingPunct="1">
              <a:lnSpc>
                <a:spcPct val="130000"/>
              </a:lnSpc>
              <a:buClr>
                <a:schemeClr val="accent3"/>
              </a:buClr>
              <a:buFont typeface="Arial" panose="020B0604020202020204" pitchFamily="34" charset="0"/>
              <a:buNone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5600" indent="0" algn="l" defTabSz="914400" rtl="0" eaLnBrk="1" latinLnBrk="0" hangingPunct="1">
              <a:lnSpc>
                <a:spcPct val="130000"/>
              </a:lnSpc>
              <a:buClr>
                <a:schemeClr val="accent3"/>
              </a:buClr>
              <a:buFont typeface="Arial" panose="020B0604020202020204" pitchFamily="34" charset="0"/>
              <a:buNone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52800" indent="0" algn="l" defTabSz="914400" rtl="0" eaLnBrk="1" latinLnBrk="0" hangingPunct="1">
              <a:lnSpc>
                <a:spcPct val="130000"/>
              </a:lnSpc>
              <a:buClr>
                <a:schemeClr val="accent3"/>
              </a:buClr>
              <a:buFont typeface="Arial" panose="020B0604020202020204" pitchFamily="34" charset="0"/>
              <a:buNone/>
              <a:defRPr lang="en-IL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F30A5-FB70-47A8-A960-0E1849042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28999"/>
            <a:ext cx="5183188" cy="276066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tx1"/>
                </a:solidFill>
                <a:latin typeface="Poppins" pitchFamily="2" charset="77"/>
                <a:ea typeface="+mn-ea"/>
                <a:cs typeface="+mn-cs"/>
              </a:defRPr>
            </a:lvl1pPr>
            <a:lvl2pPr marL="320400" indent="0" algn="l" defTabSz="914400" rtl="0" eaLnBrk="1" latinLnBrk="0" hangingPunct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0" algn="l" defTabSz="914400" rtl="0" eaLnBrk="1" latinLnBrk="0" hangingPunct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5600" indent="0" algn="l" defTabSz="914400" rtl="0" eaLnBrk="1" latinLnBrk="0" hangingPunct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2800" indent="0" algn="l" defTabSz="914400" rtl="0" eaLnBrk="1" latinLnBrk="0" hangingPunct="1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  <a:defRPr lang="en-I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C3E32-193F-44B3-B18D-87CB2740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Poppins" pitchFamily="2" charset="77"/>
              </a:defRPr>
            </a:lvl1pPr>
          </a:lstStyle>
          <a:p>
            <a:fld id="{B05754E1-1F26-4695-8C50-4BF24AC4C58A}" type="slidenum">
              <a:rPr lang="en-IL" smtClean="0"/>
              <a:pPr/>
              <a:t>‹#›</a:t>
            </a:fld>
            <a:endParaRPr lang="en-IL" dirty="0"/>
          </a:p>
        </p:txBody>
      </p:sp>
      <p:cxnSp>
        <p:nvCxnSpPr>
          <p:cNvPr id="14" name="Google Shape;66;g7964984639_5_17">
            <a:extLst>
              <a:ext uri="{FF2B5EF4-FFF2-40B4-BE49-F238E27FC236}">
                <a16:creationId xmlns:a16="http://schemas.microsoft.com/office/drawing/2014/main" id="{9FE25F4D-83FB-4D5F-93FB-2274405F5043}"/>
              </a:ext>
            </a:extLst>
          </p:cNvPr>
          <p:cNvCxnSpPr>
            <a:cxnSpLocks/>
          </p:cNvCxnSpPr>
          <p:nvPr/>
        </p:nvCxnSpPr>
        <p:spPr>
          <a:xfrm>
            <a:off x="1211125" y="6564475"/>
            <a:ext cx="4884875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64BFC92-448B-46BB-B05D-949F56A8A9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76" y="399429"/>
            <a:ext cx="5180012" cy="760540"/>
          </a:xfrm>
        </p:spPr>
        <p:txBody>
          <a:bodyPr>
            <a:normAutofit/>
          </a:bodyPr>
          <a:lstStyle>
            <a:lvl1pPr>
              <a:defRPr sz="32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Title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7F49A-5965-457A-A7B2-BE8CFE2EC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8724" y="389270"/>
            <a:ext cx="5157787" cy="76054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32040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64800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97560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125280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L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Title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04857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DDFD-13FF-4B28-8CE8-DD5662CC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4" name="Google Shape;81;g7964984639_5_17">
            <a:extLst>
              <a:ext uri="{FF2B5EF4-FFF2-40B4-BE49-F238E27FC236}">
                <a16:creationId xmlns:a16="http://schemas.microsoft.com/office/drawing/2014/main" id="{A9D90015-6A2E-4E2F-9420-006F3180F542}"/>
              </a:ext>
            </a:extLst>
          </p:cNvPr>
          <p:cNvSpPr txBox="1">
            <a:spLocks/>
          </p:cNvSpPr>
          <p:nvPr userDrawn="1"/>
        </p:nvSpPr>
        <p:spPr>
          <a:xfrm>
            <a:off x="175460" y="6343239"/>
            <a:ext cx="4668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IL"/>
            </a:defPPr>
            <a:lvl1pPr marL="0" lvl="0" algn="r" defTabSz="914400" rtl="0" eaLnBrk="1" latinLnBrk="0" hangingPunct="1">
              <a:buNone/>
              <a:defRPr sz="12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n-US" sz="1200" b="0" i="0" kern="1200" smtClean="0">
                <a:solidFill>
                  <a:srgbClr val="7030A0"/>
                </a:solidFill>
                <a:latin typeface="Poppins" pitchFamily="2" charset="77"/>
                <a:ea typeface="+mn-ea"/>
                <a:cs typeface="+mn-cs"/>
              </a:rPr>
              <a:pPr/>
              <a:t>‹#›</a:t>
            </a:fld>
            <a:endParaRPr lang="en-US" sz="1200" b="0" i="0" kern="1200" dirty="0">
              <a:solidFill>
                <a:srgbClr val="7030A0"/>
              </a:solidFill>
              <a:latin typeface="Poppins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161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1;g7964984639_5_17">
            <a:extLst>
              <a:ext uri="{FF2B5EF4-FFF2-40B4-BE49-F238E27FC236}">
                <a16:creationId xmlns:a16="http://schemas.microsoft.com/office/drawing/2014/main" id="{D5E04152-7854-4F6A-A9DD-6C68FE4F2182}"/>
              </a:ext>
            </a:extLst>
          </p:cNvPr>
          <p:cNvSpPr txBox="1">
            <a:spLocks/>
          </p:cNvSpPr>
          <p:nvPr userDrawn="1"/>
        </p:nvSpPr>
        <p:spPr>
          <a:xfrm>
            <a:off x="175460" y="6343239"/>
            <a:ext cx="4668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IL"/>
            </a:defPPr>
            <a:lvl1pPr marL="0" lvl="0" algn="r" defTabSz="914400" rtl="0" eaLnBrk="1" latinLnBrk="0" hangingPunct="1">
              <a:buNone/>
              <a:defRPr sz="12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n-US" sz="1200" b="0" i="0" kern="1200" smtClean="0">
                <a:solidFill>
                  <a:srgbClr val="7030A0"/>
                </a:solidFill>
                <a:latin typeface="Poppins" pitchFamily="2" charset="77"/>
                <a:ea typeface="+mn-ea"/>
                <a:cs typeface="+mn-cs"/>
              </a:rPr>
              <a:pPr/>
              <a:t>‹#›</a:t>
            </a:fld>
            <a:endParaRPr lang="en-US" sz="1200" b="0" i="0" kern="1200" dirty="0">
              <a:solidFill>
                <a:srgbClr val="7030A0"/>
              </a:solidFill>
              <a:latin typeface="Poppins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68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mode" preserve="1">
  <p:cSld name="Dark mode">
    <p:bg>
      <p:bgPr>
        <a:solidFill>
          <a:srgbClr val="0B001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4;gb7aa4d9fff_1_29">
            <a:extLst>
              <a:ext uri="{FF2B5EF4-FFF2-40B4-BE49-F238E27FC236}">
                <a16:creationId xmlns:a16="http://schemas.microsoft.com/office/drawing/2014/main" id="{45D63204-1D16-9FFF-EFAB-A82ECC05928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2502" b="12495"/>
          <a:stretch/>
        </p:blipFill>
        <p:spPr>
          <a:xfrm>
            <a:off x="-6264" y="-6267"/>
            <a:ext cx="12263122" cy="68705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g7964984639_5_17"/>
          <p:cNvGrpSpPr/>
          <p:nvPr/>
        </p:nvGrpSpPr>
        <p:grpSpPr>
          <a:xfrm rot="-5400000" flipH="1">
            <a:off x="9958968" y="4624976"/>
            <a:ext cx="2131040" cy="2335012"/>
            <a:chOff x="10058400" y="4419600"/>
            <a:chExt cx="2133600" cy="2438400"/>
          </a:xfrm>
        </p:grpSpPr>
        <p:pic>
          <p:nvPicPr>
            <p:cNvPr id="78" name="Google Shape;78;g7964984639_5_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906000" y="4572000"/>
              <a:ext cx="24384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g7964984639_5_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010900" y="5676900"/>
              <a:ext cx="1259840" cy="1102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g7964984639_5_17"/>
          <p:cNvSpPr txBox="1">
            <a:spLocks noGrp="1"/>
          </p:cNvSpPr>
          <p:nvPr>
            <p:ph type="sldNum" idx="12"/>
          </p:nvPr>
        </p:nvSpPr>
        <p:spPr>
          <a:xfrm>
            <a:off x="187816" y="6343239"/>
            <a:ext cx="466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82" name="Google Shape;82;g7964984639_5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g7964984639_5_17"/>
          <p:cNvCxnSpPr/>
          <p:nvPr/>
        </p:nvCxnSpPr>
        <p:spPr>
          <a:xfrm>
            <a:off x="1211125" y="6564475"/>
            <a:ext cx="87024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71;g7964984639_5_162">
            <a:extLst>
              <a:ext uri="{FF2B5EF4-FFF2-40B4-BE49-F238E27FC236}">
                <a16:creationId xmlns:a16="http://schemas.microsoft.com/office/drawing/2014/main" id="{BE390F46-94C4-4244-B474-4EB5E327898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1;g7964984639_5_162">
            <a:extLst>
              <a:ext uri="{FF2B5EF4-FFF2-40B4-BE49-F238E27FC236}">
                <a16:creationId xmlns:a16="http://schemas.microsoft.com/office/drawing/2014/main" id="{51ECB8B2-0E33-435D-A6D6-F824D87E30B2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047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CB45-387E-4F1C-9CDB-2ED758DB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BBD84-BB34-4B31-81D3-8B98856A1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Poppins" pitchFamily="2" charset="77"/>
                <a:cs typeface="Poppins" pitchFamily="2" charset="77"/>
              </a:defRPr>
            </a:lvl1pPr>
            <a:lvl2pPr>
              <a:defRPr sz="2800" b="0" i="0">
                <a:latin typeface="Poppins" pitchFamily="2" charset="77"/>
                <a:cs typeface="Poppins" pitchFamily="2" charset="77"/>
              </a:defRPr>
            </a:lvl2pPr>
            <a:lvl3pPr>
              <a:defRPr sz="2400" b="0" i="0">
                <a:latin typeface="Poppins" pitchFamily="2" charset="77"/>
                <a:cs typeface="Poppins" pitchFamily="2" charset="77"/>
              </a:defRPr>
            </a:lvl3pPr>
            <a:lvl4pPr>
              <a:defRPr sz="2000" b="0" i="0">
                <a:latin typeface="Poppins" pitchFamily="2" charset="77"/>
                <a:cs typeface="Poppins" pitchFamily="2" charset="77"/>
              </a:defRPr>
            </a:lvl4pPr>
            <a:lvl5pPr>
              <a:defRPr sz="2000" b="0" i="0">
                <a:latin typeface="Poppins" pitchFamily="2" charset="77"/>
                <a:cs typeface="Poppin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87E9A-E8B8-4C56-B866-0D6081B4B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1A6F9-1753-4DD9-B542-CD92F0F9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72BD5150-A3CA-4708-9948-58246C7A1B94}" type="datetimeFigureOut">
              <a:rPr lang="en-IL" smtClean="0"/>
              <a:pPr/>
              <a:t>01/11/2023</a:t>
            </a:fld>
            <a:endParaRPr lang="en-I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B2221-F8F9-4FA4-ACA0-384924DE5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I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55E9F-247B-4322-BA30-0AA548C7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B05754E1-1F26-4695-8C50-4BF24AC4C58A}" type="slidenum">
              <a:rPr lang="en-IL" smtClean="0"/>
              <a:pPr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70517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6FE3-3C17-495D-A64C-A3E67EE2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206DD-0A76-45C3-B0B1-F931657D4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3F267-561A-48E1-BF8A-BC7446F30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7BA08-FC28-4276-BDF3-FF8A8EAD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72BD5150-A3CA-4708-9948-58246C7A1B94}" type="datetimeFigureOut">
              <a:rPr lang="en-IL" smtClean="0"/>
              <a:pPr/>
              <a:t>01/11/2023</a:t>
            </a:fld>
            <a:endParaRPr lang="en-I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3D4A5-F799-4392-BDBF-66EFEA92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I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B0D7E-AC74-4CA8-8DB9-D188561D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B05754E1-1F26-4695-8C50-4BF24AC4C58A}" type="slidenum">
              <a:rPr lang="en-IL" smtClean="0"/>
              <a:pPr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97667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5869-9348-434C-BDC2-26E24DA6C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48125-76AE-4F04-AA48-B0157D386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2E9B5-D122-4067-865E-8AABF409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72BD5150-A3CA-4708-9948-58246C7A1B94}" type="datetimeFigureOut">
              <a:rPr lang="en-IL" smtClean="0"/>
              <a:pPr/>
              <a:t>01/11/2023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DC1EB-390F-48CC-9BD0-F15A2C2F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F5F7E-1B0B-4FD4-A941-E6B76D17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B05754E1-1F26-4695-8C50-4BF24AC4C58A}" type="slidenum">
              <a:rPr lang="en-IL" smtClean="0"/>
              <a:pPr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76554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B5D51C-B116-488C-BC50-EE5344231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0BBDB-68CE-4657-A132-A18B46A26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6C3EA-F680-4A34-B58B-DBF1DDDD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72BD5150-A3CA-4708-9948-58246C7A1B94}" type="datetimeFigureOut">
              <a:rPr lang="en-IL" smtClean="0"/>
              <a:pPr/>
              <a:t>01/11/2023</a:t>
            </a:fld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7BC21-38A3-4B31-A6B2-61284ECF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5AF92-324E-492B-AF05-FFA6EA47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fld id="{B05754E1-1F26-4695-8C50-4BF24AC4C58A}" type="slidenum">
              <a:rPr lang="en-IL" smtClean="0"/>
              <a:pPr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8703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1" preserve="1" userDrawn="1">
  <p:cSld name="1_Main 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b7aa4d9fff_1_29"/>
          <p:cNvPicPr preferRelativeResize="0"/>
          <p:nvPr/>
        </p:nvPicPr>
        <p:blipFill rotWithShape="1">
          <a:blip r:embed="rId2">
            <a:alphaModFix/>
          </a:blip>
          <a:srcRect t="12502" b="12495"/>
          <a:stretch/>
        </p:blipFill>
        <p:spPr>
          <a:xfrm>
            <a:off x="-7619" y="-6267"/>
            <a:ext cx="12207240" cy="687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b7aa4d9fff_1_29"/>
          <p:cNvPicPr preferRelativeResize="0"/>
          <p:nvPr/>
        </p:nvPicPr>
        <p:blipFill rotWithShape="1">
          <a:blip r:embed="rId3">
            <a:alphaModFix/>
          </a:blip>
          <a:srcRect l="680" t="16618" r="-679" b="17226"/>
          <a:stretch/>
        </p:blipFill>
        <p:spPr>
          <a:xfrm>
            <a:off x="5800300" y="-53733"/>
            <a:ext cx="7033528" cy="733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gb7aa4d9fff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850" y="597814"/>
            <a:ext cx="4008300" cy="60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gb7aa4d9fff_1_29"/>
          <p:cNvGrpSpPr/>
          <p:nvPr/>
        </p:nvGrpSpPr>
        <p:grpSpPr>
          <a:xfrm rot="5400000" flipH="1">
            <a:off x="125120" y="-125123"/>
            <a:ext cx="2615367" cy="2865608"/>
            <a:chOff x="10058400" y="4419600"/>
            <a:chExt cx="2133600" cy="2438400"/>
          </a:xfrm>
        </p:grpSpPr>
        <p:pic>
          <p:nvPicPr>
            <p:cNvPr id="48" name="Google Shape;48;gb7aa4d9fff_1_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9906000" y="4572000"/>
              <a:ext cx="24384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gb7aa4d9fff_1_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1010900" y="5676900"/>
              <a:ext cx="1259840" cy="1102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6C32E93F-D51F-47D4-A2EF-798C328F6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0563" y="1406937"/>
            <a:ext cx="9230874" cy="1736027"/>
          </a:xfrm>
        </p:spPr>
        <p:txBody>
          <a:bodyPr anchor="b">
            <a:normAutofit/>
          </a:bodyPr>
          <a:lstStyle>
            <a:lvl1pPr algn="ctr">
              <a:defRPr sz="4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BA8AF2B-93AA-4726-A66A-F98694C93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0357" y="3370676"/>
            <a:ext cx="6771286" cy="1655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859211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alf Half Titles">
  <p:cSld name="2_Half Half Title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8"/>
          <p:cNvPicPr preferRelativeResize="0"/>
          <p:nvPr/>
        </p:nvPicPr>
        <p:blipFill rotWithShape="1">
          <a:blip r:embed="rId2">
            <a:alphaModFix/>
          </a:blip>
          <a:srcRect t="12502" r="48599" b="12494"/>
          <a:stretch/>
        </p:blipFill>
        <p:spPr>
          <a:xfrm>
            <a:off x="6103620" y="-22236"/>
            <a:ext cx="6096000" cy="691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8"/>
          <p:cNvPicPr preferRelativeResize="0"/>
          <p:nvPr/>
        </p:nvPicPr>
        <p:blipFill rotWithShape="1">
          <a:blip r:embed="rId4">
            <a:alphaModFix/>
          </a:blip>
          <a:srcRect l="18881" t="46254" r="1784" b="-5851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18"/>
          <p:cNvCxnSpPr/>
          <p:nvPr/>
        </p:nvCxnSpPr>
        <p:spPr>
          <a:xfrm>
            <a:off x="6098177" y="6564475"/>
            <a:ext cx="3874879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Google Shape;39;p18"/>
          <p:cNvGrpSpPr/>
          <p:nvPr/>
        </p:nvGrpSpPr>
        <p:grpSpPr>
          <a:xfrm rot="-5400000" flipH="1">
            <a:off x="9958968" y="4624976"/>
            <a:ext cx="2131040" cy="2335012"/>
            <a:chOff x="10058400" y="4419600"/>
            <a:chExt cx="2133600" cy="2438400"/>
          </a:xfrm>
        </p:grpSpPr>
        <p:pic>
          <p:nvPicPr>
            <p:cNvPr id="40" name="Google Shape;40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9906000" y="4572000"/>
              <a:ext cx="24384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1010900" y="5676900"/>
              <a:ext cx="1259840" cy="1102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809900" y="399430"/>
            <a:ext cx="5180012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Medium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/>
          <p:nvPr/>
        </p:nvSpPr>
        <p:spPr>
          <a:xfrm>
            <a:off x="175460" y="6343239"/>
            <a:ext cx="4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Font typeface="Montserrat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0" i="0" u="none" strike="noStrike" cap="none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1"/>
          </p:nvPr>
        </p:nvSpPr>
        <p:spPr>
          <a:xfrm>
            <a:off x="6197601" y="399430"/>
            <a:ext cx="5157787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2"/>
          </p:nvPr>
        </p:nvSpPr>
        <p:spPr>
          <a:xfrm>
            <a:off x="792480" y="170370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  <a:defRPr sz="20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3"/>
          </p:nvPr>
        </p:nvSpPr>
        <p:spPr>
          <a:xfrm>
            <a:off x="6172200" y="170370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150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1">
  <p:cSld name="1_Main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2"/>
          <p:cNvPicPr preferRelativeResize="0"/>
          <p:nvPr/>
        </p:nvPicPr>
        <p:blipFill rotWithShape="1">
          <a:blip r:embed="rId2">
            <a:alphaModFix/>
          </a:blip>
          <a:srcRect t="12502" b="12494"/>
          <a:stretch/>
        </p:blipFill>
        <p:spPr>
          <a:xfrm>
            <a:off x="-6264" y="-6267"/>
            <a:ext cx="12263122" cy="687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2"/>
          <p:cNvPicPr preferRelativeResize="0"/>
          <p:nvPr/>
        </p:nvPicPr>
        <p:blipFill rotWithShape="1">
          <a:blip r:embed="rId3">
            <a:alphaModFix/>
          </a:blip>
          <a:srcRect l="679" t="16618" r="-678" b="17226"/>
          <a:stretch/>
        </p:blipFill>
        <p:spPr>
          <a:xfrm>
            <a:off x="5800300" y="-53733"/>
            <a:ext cx="7033528" cy="733842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12616408" y="6759695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None/>
              <a:defRPr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450" y="3027200"/>
            <a:ext cx="4008300" cy="60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22"/>
          <p:cNvGrpSpPr/>
          <p:nvPr/>
        </p:nvGrpSpPr>
        <p:grpSpPr>
          <a:xfrm rot="5400000" flipH="1">
            <a:off x="125120" y="-125123"/>
            <a:ext cx="2615367" cy="2865608"/>
            <a:chOff x="10058400" y="4419600"/>
            <a:chExt cx="2133600" cy="2438400"/>
          </a:xfrm>
        </p:grpSpPr>
        <p:pic>
          <p:nvPicPr>
            <p:cNvPr id="76" name="Google Shape;76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9906000" y="4572000"/>
              <a:ext cx="24384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11010900" y="5676900"/>
              <a:ext cx="1259840" cy="1102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22"/>
          <p:cNvSpPr txBox="1">
            <a:spLocks noGrp="1"/>
          </p:cNvSpPr>
          <p:nvPr>
            <p:ph type="body" idx="1"/>
          </p:nvPr>
        </p:nvSpPr>
        <p:spPr>
          <a:xfrm>
            <a:off x="1377950" y="3794570"/>
            <a:ext cx="6132513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4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. Github Link">
  <p:cSld name="Title w. Github Li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>
            <a:spLocks noGrp="1"/>
          </p:cNvSpPr>
          <p:nvPr>
            <p:ph type="title"/>
          </p:nvPr>
        </p:nvSpPr>
        <p:spPr>
          <a:xfrm>
            <a:off x="1536192" y="399429"/>
            <a:ext cx="9119616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/>
          <p:nvPr/>
        </p:nvSpPr>
        <p:spPr>
          <a:xfrm>
            <a:off x="175460" y="6343239"/>
            <a:ext cx="4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Font typeface="Montserrat"/>
              <a:buNone/>
            </a:pPr>
            <a:fld id="{00000000-1234-1234-1234-123412341234}" type="slidenum">
              <a:rPr lang="en-US" sz="1200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41"/>
          <p:cNvSpPr txBox="1"/>
          <p:nvPr/>
        </p:nvSpPr>
        <p:spPr>
          <a:xfrm>
            <a:off x="3660406" y="6317074"/>
            <a:ext cx="487119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chemeClr val="accent1"/>
                </a:solidFill>
                <a:latin typeface="Poppins" pitchFamily="2" charset="77"/>
                <a:ea typeface="Montserrat"/>
                <a:cs typeface="Poppins" pitchFamily="2" charset="77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</a:t>
            </a:r>
            <a:r>
              <a:rPr lang="en-US" sz="1600" b="0" u="sng" dirty="0">
                <a:solidFill>
                  <a:schemeClr val="accent1"/>
                </a:solidFill>
                <a:latin typeface="Poppins" pitchFamily="2" charset="77"/>
                <a:ea typeface="Montserrat"/>
                <a:cs typeface="Poppins" pitchFamily="2" charset="77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b="0" u="sng" dirty="0">
                <a:solidFill>
                  <a:schemeClr val="accent1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600" b="0" u="sng" dirty="0">
                <a:solidFill>
                  <a:schemeClr val="accent1"/>
                </a:solidFill>
                <a:latin typeface="Poppins" pitchFamily="2" charset="77"/>
                <a:ea typeface="Montserrat"/>
                <a:cs typeface="Poppins" pitchFamily="2" charset="77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600" u="sng" dirty="0">
                <a:solidFill>
                  <a:schemeClr val="accent1"/>
                </a:solidFill>
                <a:latin typeface="Poppins" pitchFamily="2" charset="77"/>
                <a:ea typeface="Montserrat"/>
                <a:cs typeface="Poppins" pitchFamily="2" charset="77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com/deepchecks/deepchecks</a:t>
            </a:r>
            <a:r>
              <a:rPr lang="en-US" sz="1600" dirty="0">
                <a:solidFill>
                  <a:schemeClr val="accent1"/>
                </a:solidFill>
                <a:latin typeface="Poppins" pitchFamily="2" charset="77"/>
                <a:ea typeface="Montserrat"/>
                <a:cs typeface="Poppins" pitchFamily="2" charset="77"/>
                <a:sym typeface="Montserrat"/>
              </a:rPr>
              <a:t> </a:t>
            </a:r>
            <a:endParaRPr sz="1600" dirty="0">
              <a:solidFill>
                <a:schemeClr val="accent1"/>
              </a:solidFill>
              <a:latin typeface="Poppins" pitchFamily="2" charset="77"/>
              <a:ea typeface="Montserrat"/>
              <a:cs typeface="Poppins" pitchFamily="2" charset="77"/>
              <a:sym typeface="Montserrat"/>
            </a:endParaRPr>
          </a:p>
        </p:txBody>
      </p:sp>
      <p:pic>
        <p:nvPicPr>
          <p:cNvPr id="78" name="Google Shape;78;p41" descr="Github icon - Free download on Iconfin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7421" y="6275278"/>
            <a:ext cx="392985" cy="392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17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;g7964984639_5_17">
            <a:extLst>
              <a:ext uri="{FF2B5EF4-FFF2-40B4-BE49-F238E27FC236}">
                <a16:creationId xmlns:a16="http://schemas.microsoft.com/office/drawing/2014/main" id="{4CD0CB0B-E71A-4839-BA5E-418BFFBDB23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2502" b="12495"/>
          <a:stretch/>
        </p:blipFill>
        <p:spPr>
          <a:xfrm>
            <a:off x="-7620" y="-14542"/>
            <a:ext cx="12207235" cy="68789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77;g7964984639_5_17">
            <a:extLst>
              <a:ext uri="{FF2B5EF4-FFF2-40B4-BE49-F238E27FC236}">
                <a16:creationId xmlns:a16="http://schemas.microsoft.com/office/drawing/2014/main" id="{4206B1F8-08FA-4536-861B-414396C7082E}"/>
              </a:ext>
            </a:extLst>
          </p:cNvPr>
          <p:cNvGrpSpPr/>
          <p:nvPr/>
        </p:nvGrpSpPr>
        <p:grpSpPr>
          <a:xfrm rot="-5400000" flipH="1">
            <a:off x="9958968" y="4624976"/>
            <a:ext cx="2131040" cy="2335012"/>
            <a:chOff x="10058400" y="4419600"/>
            <a:chExt cx="2133600" cy="2438400"/>
          </a:xfrm>
        </p:grpSpPr>
        <p:pic>
          <p:nvPicPr>
            <p:cNvPr id="9" name="Google Shape;78;g7964984639_5_17">
              <a:extLst>
                <a:ext uri="{FF2B5EF4-FFF2-40B4-BE49-F238E27FC236}">
                  <a16:creationId xmlns:a16="http://schemas.microsoft.com/office/drawing/2014/main" id="{82ADCCC5-6C49-4853-AFFD-D7F5FCC45E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906000" y="4572000"/>
              <a:ext cx="24384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79;g7964984639_5_17">
              <a:extLst>
                <a:ext uri="{FF2B5EF4-FFF2-40B4-BE49-F238E27FC236}">
                  <a16:creationId xmlns:a16="http://schemas.microsoft.com/office/drawing/2014/main" id="{2AE2C8B2-7141-4D5A-86FD-EDC28B58C1A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010900" y="5676900"/>
              <a:ext cx="1259840" cy="1102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81;g7964984639_5_17">
            <a:extLst>
              <a:ext uri="{FF2B5EF4-FFF2-40B4-BE49-F238E27FC236}">
                <a16:creationId xmlns:a16="http://schemas.microsoft.com/office/drawing/2014/main" id="{B75DD5DB-2737-49A2-82BA-1595B78FA56D}"/>
              </a:ext>
            </a:extLst>
          </p:cNvPr>
          <p:cNvSpPr txBox="1">
            <a:spLocks/>
          </p:cNvSpPr>
          <p:nvPr/>
        </p:nvSpPr>
        <p:spPr>
          <a:xfrm>
            <a:off x="175460" y="6343239"/>
            <a:ext cx="4668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IL"/>
            </a:defPPr>
            <a:lvl1pPr marL="0" lvl="0" algn="r" defTabSz="914400" rtl="0" eaLnBrk="1" latinLnBrk="0" hangingPunct="1">
              <a:buNone/>
              <a:defRPr sz="12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oogle Shape;82;g7964984639_5_17">
            <a:extLst>
              <a:ext uri="{FF2B5EF4-FFF2-40B4-BE49-F238E27FC236}">
                <a16:creationId xmlns:a16="http://schemas.microsoft.com/office/drawing/2014/main" id="{FC66D5A1-F657-496B-B871-57F8A4FE0D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83;g7964984639_5_17">
            <a:extLst>
              <a:ext uri="{FF2B5EF4-FFF2-40B4-BE49-F238E27FC236}">
                <a16:creationId xmlns:a16="http://schemas.microsoft.com/office/drawing/2014/main" id="{3F9EF60A-12C9-4CAA-8AD8-B41736AB40DF}"/>
              </a:ext>
            </a:extLst>
          </p:cNvPr>
          <p:cNvCxnSpPr/>
          <p:nvPr/>
        </p:nvCxnSpPr>
        <p:spPr>
          <a:xfrm>
            <a:off x="1211125" y="6564475"/>
            <a:ext cx="87024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F2B6AAA-4831-4EDF-A3A6-C61732BEB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1125" y="1401857"/>
            <a:ext cx="9754510" cy="1736027"/>
          </a:xfrm>
        </p:spPr>
        <p:txBody>
          <a:bodyPr anchor="b">
            <a:normAutofit/>
          </a:bodyPr>
          <a:lstStyle>
            <a:lvl1pPr algn="ctr">
              <a:defRPr sz="4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2E0CE-3430-4A85-9934-F55792B9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2737" y="3365596"/>
            <a:ext cx="6771286" cy="1655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 dirty="0"/>
          </a:p>
        </p:txBody>
      </p:sp>
      <p:pic>
        <p:nvPicPr>
          <p:cNvPr id="17" name="Google Shape;71;g7964984639_5_162">
            <a:extLst>
              <a:ext uri="{FF2B5EF4-FFF2-40B4-BE49-F238E27FC236}">
                <a16:creationId xmlns:a16="http://schemas.microsoft.com/office/drawing/2014/main" id="{7660C13F-614E-4472-A71F-D6ACDC8B1D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77;g7964984639_5_17">
            <a:extLst>
              <a:ext uri="{FF2B5EF4-FFF2-40B4-BE49-F238E27FC236}">
                <a16:creationId xmlns:a16="http://schemas.microsoft.com/office/drawing/2014/main" id="{4BF0D79F-06FC-4C32-BD14-C4966B71A7BD}"/>
              </a:ext>
            </a:extLst>
          </p:cNvPr>
          <p:cNvGrpSpPr/>
          <p:nvPr userDrawn="1"/>
        </p:nvGrpSpPr>
        <p:grpSpPr>
          <a:xfrm rot="-5400000" flipH="1">
            <a:off x="9958968" y="4624976"/>
            <a:ext cx="2131040" cy="2335012"/>
            <a:chOff x="10058400" y="4419600"/>
            <a:chExt cx="2133600" cy="2438400"/>
          </a:xfrm>
        </p:grpSpPr>
        <p:pic>
          <p:nvPicPr>
            <p:cNvPr id="18" name="Google Shape;78;g7964984639_5_17">
              <a:extLst>
                <a:ext uri="{FF2B5EF4-FFF2-40B4-BE49-F238E27FC236}">
                  <a16:creationId xmlns:a16="http://schemas.microsoft.com/office/drawing/2014/main" id="{063E6023-8114-4B02-BB55-1B300E2F53B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906000" y="4572000"/>
              <a:ext cx="24384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79;g7964984639_5_17">
              <a:extLst>
                <a:ext uri="{FF2B5EF4-FFF2-40B4-BE49-F238E27FC236}">
                  <a16:creationId xmlns:a16="http://schemas.microsoft.com/office/drawing/2014/main" id="{D9587DC6-A811-45B3-B4A0-73C6632BC1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010900" y="5676900"/>
              <a:ext cx="1259840" cy="11023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Google Shape;82;g7964984639_5_17">
            <a:extLst>
              <a:ext uri="{FF2B5EF4-FFF2-40B4-BE49-F238E27FC236}">
                <a16:creationId xmlns:a16="http://schemas.microsoft.com/office/drawing/2014/main" id="{D6CFDD92-5B10-43B8-A471-24387909BA9F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83;g7964984639_5_17">
            <a:extLst>
              <a:ext uri="{FF2B5EF4-FFF2-40B4-BE49-F238E27FC236}">
                <a16:creationId xmlns:a16="http://schemas.microsoft.com/office/drawing/2014/main" id="{AAF6A5B3-ED63-4D1F-8F4C-F747509542A1}"/>
              </a:ext>
            </a:extLst>
          </p:cNvPr>
          <p:cNvCxnSpPr/>
          <p:nvPr userDrawn="1"/>
        </p:nvCxnSpPr>
        <p:spPr>
          <a:xfrm>
            <a:off x="1211125" y="6564475"/>
            <a:ext cx="87024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1840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A83B-1C8C-40F9-8488-93717D65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9602"/>
            <a:ext cx="10515600" cy="1738122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L" sz="4000" b="0" i="0" kern="120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5" name="Google Shape;81;g7964984639_5_17">
            <a:extLst>
              <a:ext uri="{FF2B5EF4-FFF2-40B4-BE49-F238E27FC236}">
                <a16:creationId xmlns:a16="http://schemas.microsoft.com/office/drawing/2014/main" id="{B8111284-27DD-4207-8CC6-1D97F83B7693}"/>
              </a:ext>
            </a:extLst>
          </p:cNvPr>
          <p:cNvSpPr txBox="1">
            <a:spLocks/>
          </p:cNvSpPr>
          <p:nvPr userDrawn="1"/>
        </p:nvSpPr>
        <p:spPr>
          <a:xfrm>
            <a:off x="175460" y="6343239"/>
            <a:ext cx="4668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IL"/>
            </a:defPPr>
            <a:lvl1pPr marL="0" lvl="0" algn="r" defTabSz="914400" rtl="0" eaLnBrk="1" latinLnBrk="0" hangingPunct="1">
              <a:buNone/>
              <a:defRPr sz="12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n-US" sz="1200" b="0" i="0" kern="1200" smtClean="0">
                <a:solidFill>
                  <a:srgbClr val="7030A0"/>
                </a:solidFill>
                <a:latin typeface="Poppins" pitchFamily="2" charset="77"/>
                <a:ea typeface="+mn-ea"/>
                <a:cs typeface="+mn-cs"/>
              </a:rPr>
              <a:pPr/>
              <a:t>‹#›</a:t>
            </a:fld>
            <a:endParaRPr lang="en-US" sz="1200" b="0" i="0" kern="1200" dirty="0">
              <a:solidFill>
                <a:srgbClr val="7030A0"/>
              </a:solidFill>
              <a:latin typeface="Poppins" pitchFamily="2" charset="77"/>
              <a:ea typeface="+mn-ea"/>
              <a:cs typeface="+mn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B829B8-267F-48A7-8574-F00052D3659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710357" y="3355436"/>
            <a:ext cx="6771286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3152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270E-B5EB-491B-847C-812109E0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998F9-33F8-4C11-BE87-778CA04EB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7" name="Google Shape;81;g7964984639_5_17">
            <a:extLst>
              <a:ext uri="{FF2B5EF4-FFF2-40B4-BE49-F238E27FC236}">
                <a16:creationId xmlns:a16="http://schemas.microsoft.com/office/drawing/2014/main" id="{722DF7D1-A378-4AD8-AB8E-38C3A3C9A200}"/>
              </a:ext>
            </a:extLst>
          </p:cNvPr>
          <p:cNvSpPr txBox="1">
            <a:spLocks/>
          </p:cNvSpPr>
          <p:nvPr userDrawn="1"/>
        </p:nvSpPr>
        <p:spPr>
          <a:xfrm>
            <a:off x="175460" y="6343239"/>
            <a:ext cx="4668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IL"/>
            </a:defPPr>
            <a:lvl1pPr marL="0" lvl="0" algn="r" defTabSz="914400" rtl="0" eaLnBrk="1" latinLnBrk="0" hangingPunct="1">
              <a:buNone/>
              <a:defRPr sz="12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n-US" sz="1200" b="0" i="0" kern="1200" smtClean="0">
                <a:solidFill>
                  <a:srgbClr val="7030A0"/>
                </a:solidFill>
                <a:latin typeface="Poppins" pitchFamily="2" charset="77"/>
                <a:ea typeface="+mn-ea"/>
                <a:cs typeface="+mn-cs"/>
              </a:rPr>
              <a:pPr/>
              <a:t>‹#›</a:t>
            </a:fld>
            <a:endParaRPr lang="en-US" sz="1200" b="0" i="0" kern="1200" dirty="0">
              <a:solidFill>
                <a:srgbClr val="7030A0"/>
              </a:solidFill>
              <a:latin typeface="Poppins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69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270E-B5EB-491B-847C-812109E0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latin typeface="+mj-lt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998F9-33F8-4C11-BE87-778CA04EB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78350" indent="-514350">
              <a:buFont typeface="+mj-lt"/>
              <a:buAutoNum type="arabicPeriod"/>
              <a:defRPr sz="2400" b="0" i="0">
                <a:latin typeface="+mj-lt"/>
                <a:cs typeface="Poppins" pitchFamily="2" charset="77"/>
              </a:defRPr>
            </a:lvl1pPr>
            <a:lvl2pPr marL="777600" indent="-457200">
              <a:buFont typeface="+mj-lt"/>
              <a:buAutoNum type="arabicPeriod"/>
              <a:defRPr sz="2000" b="0" i="0">
                <a:latin typeface="+mj-lt"/>
                <a:cs typeface="Poppins" pitchFamily="2" charset="77"/>
              </a:defRPr>
            </a:lvl2pPr>
            <a:lvl3pPr marL="1105200" indent="-457200">
              <a:buFont typeface="+mj-lt"/>
              <a:buAutoNum type="arabicPeriod"/>
              <a:defRPr sz="1800" b="0" i="0">
                <a:latin typeface="+mj-lt"/>
                <a:cs typeface="Poppins" pitchFamily="2" charset="77"/>
              </a:defRPr>
            </a:lvl3pPr>
            <a:lvl4pPr marL="1318500" indent="-342900">
              <a:buFont typeface="+mj-lt"/>
              <a:buAutoNum type="arabicPeriod"/>
              <a:defRPr sz="1600" b="0" i="0">
                <a:latin typeface="+mj-lt"/>
                <a:cs typeface="Poppins" pitchFamily="2" charset="77"/>
              </a:defRPr>
            </a:lvl4pPr>
            <a:lvl5pPr marL="1595700" indent="-342900">
              <a:buFont typeface="+mj-lt"/>
              <a:buAutoNum type="arabicPeriod"/>
              <a:defRPr sz="1600" b="0" i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5" name="Google Shape;81;g7964984639_5_17">
            <a:extLst>
              <a:ext uri="{FF2B5EF4-FFF2-40B4-BE49-F238E27FC236}">
                <a16:creationId xmlns:a16="http://schemas.microsoft.com/office/drawing/2014/main" id="{F79B73F4-5760-49C4-85AF-B7C559C3BEAE}"/>
              </a:ext>
            </a:extLst>
          </p:cNvPr>
          <p:cNvSpPr txBox="1">
            <a:spLocks/>
          </p:cNvSpPr>
          <p:nvPr userDrawn="1"/>
        </p:nvSpPr>
        <p:spPr>
          <a:xfrm>
            <a:off x="175460" y="6343239"/>
            <a:ext cx="4668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IL"/>
            </a:defPPr>
            <a:lvl1pPr marL="0" lvl="0" algn="r" defTabSz="914400" rtl="0" eaLnBrk="1" latinLnBrk="0" hangingPunct="1">
              <a:buNone/>
              <a:defRPr sz="12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n-US" sz="1200" b="0" i="0" kern="1200" smtClean="0">
                <a:solidFill>
                  <a:srgbClr val="7030A0"/>
                </a:solidFill>
                <a:latin typeface="Poppins" pitchFamily="2" charset="77"/>
                <a:ea typeface="+mn-ea"/>
                <a:cs typeface="+mn-cs"/>
              </a:rPr>
              <a:pPr/>
              <a:t>‹#›</a:t>
            </a:fld>
            <a:endParaRPr lang="en-US" sz="1200" b="0" i="0" kern="1200" dirty="0">
              <a:solidFill>
                <a:srgbClr val="7030A0"/>
              </a:solidFill>
              <a:latin typeface="Poppins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1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270E-B5EB-491B-847C-812109E0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998F9-33F8-4C11-BE87-778CA04EB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238"/>
            <a:ext cx="5166360" cy="4758055"/>
          </a:xfrm>
        </p:spPr>
        <p:txBody>
          <a:bodyPr>
            <a:normAutofit/>
          </a:bodyPr>
          <a:lstStyle>
            <a:lvl1pPr>
              <a:defRPr sz="2400" b="0" i="0">
                <a:latin typeface="Poppins" pitchFamily="2" charset="77"/>
                <a:cs typeface="Poppins" pitchFamily="2" charset="77"/>
              </a:defRPr>
            </a:lvl1pPr>
            <a:lvl2pPr>
              <a:defRPr sz="2000" b="0" i="0">
                <a:latin typeface="Poppins" pitchFamily="2" charset="77"/>
                <a:cs typeface="Poppins" pitchFamily="2" charset="77"/>
              </a:defRPr>
            </a:lvl2pPr>
            <a:lvl3pPr>
              <a:defRPr sz="1800" b="0" i="0">
                <a:latin typeface="Poppins" pitchFamily="2" charset="77"/>
                <a:cs typeface="Poppins" pitchFamily="2" charset="77"/>
              </a:defRPr>
            </a:lvl3pPr>
            <a:lvl4pPr>
              <a:defRPr sz="1600" b="0" i="0">
                <a:latin typeface="Poppins" pitchFamily="2" charset="77"/>
                <a:cs typeface="Poppins" pitchFamily="2" charset="77"/>
              </a:defRPr>
            </a:lvl4pPr>
            <a:lvl5pPr>
              <a:defRPr sz="16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7" name="Google Shape;81;g7964984639_5_17">
            <a:extLst>
              <a:ext uri="{FF2B5EF4-FFF2-40B4-BE49-F238E27FC236}">
                <a16:creationId xmlns:a16="http://schemas.microsoft.com/office/drawing/2014/main" id="{722DF7D1-A378-4AD8-AB8E-38C3A3C9A200}"/>
              </a:ext>
            </a:extLst>
          </p:cNvPr>
          <p:cNvSpPr txBox="1">
            <a:spLocks/>
          </p:cNvSpPr>
          <p:nvPr userDrawn="1"/>
        </p:nvSpPr>
        <p:spPr>
          <a:xfrm>
            <a:off x="175460" y="6343239"/>
            <a:ext cx="4668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IL"/>
            </a:defPPr>
            <a:lvl1pPr marL="0" lvl="0" algn="r" defTabSz="914400" rtl="0" eaLnBrk="1" latinLnBrk="0" hangingPunct="1">
              <a:buNone/>
              <a:defRPr sz="12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00000000-1234-1234-1234-123412341234}" type="slidenum">
              <a:rPr lang="en-US" sz="1200" b="0" i="0" kern="1200" smtClean="0">
                <a:solidFill>
                  <a:srgbClr val="7030A0"/>
                </a:solidFill>
                <a:latin typeface="Poppins" pitchFamily="2" charset="77"/>
                <a:ea typeface="+mn-ea"/>
                <a:cs typeface="+mn-cs"/>
              </a:rPr>
              <a:pPr/>
              <a:t>‹#›</a:t>
            </a:fld>
            <a:endParaRPr lang="en-US" sz="1200" b="0" i="0" kern="1200" dirty="0">
              <a:solidFill>
                <a:srgbClr val="7030A0"/>
              </a:solidFill>
              <a:latin typeface="Poppins" pitchFamily="2" charset="77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CDA377-5CC3-431E-A981-48D5F6114F5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87442" y="1485238"/>
            <a:ext cx="5265420" cy="4758055"/>
          </a:xfrm>
        </p:spPr>
        <p:txBody>
          <a:bodyPr>
            <a:normAutofit/>
          </a:bodyPr>
          <a:lstStyle>
            <a:lvl1pPr>
              <a:defRPr sz="2400" b="0" i="0">
                <a:latin typeface="Poppins" pitchFamily="2" charset="77"/>
                <a:cs typeface="Poppins" pitchFamily="2" charset="77"/>
              </a:defRPr>
            </a:lvl1pPr>
            <a:lvl2pPr>
              <a:defRPr sz="2000" b="0" i="0">
                <a:latin typeface="Poppins" pitchFamily="2" charset="77"/>
                <a:cs typeface="Poppins" pitchFamily="2" charset="77"/>
              </a:defRPr>
            </a:lvl2pPr>
            <a:lvl3pPr>
              <a:defRPr sz="1800" b="0" i="0">
                <a:latin typeface="Poppins" pitchFamily="2" charset="77"/>
                <a:cs typeface="Poppins" pitchFamily="2" charset="77"/>
              </a:defRPr>
            </a:lvl3pPr>
            <a:lvl4pPr>
              <a:defRPr sz="1600" b="0" i="0">
                <a:latin typeface="Poppins" pitchFamily="2" charset="77"/>
                <a:cs typeface="Poppins" pitchFamily="2" charset="77"/>
              </a:defRPr>
            </a:lvl4pPr>
            <a:lvl5pPr>
              <a:defRPr sz="16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1391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6;g7964984639_5_17">
            <a:extLst>
              <a:ext uri="{FF2B5EF4-FFF2-40B4-BE49-F238E27FC236}">
                <a16:creationId xmlns:a16="http://schemas.microsoft.com/office/drawing/2014/main" id="{A2BC864D-C5D4-47B4-9A1B-D6DA96E5CBE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2502" r="48599" b="12495"/>
          <a:stretch/>
        </p:blipFill>
        <p:spPr>
          <a:xfrm>
            <a:off x="6103620" y="-6263"/>
            <a:ext cx="6096000" cy="6870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66;g7964984639_5_17">
            <a:extLst>
              <a:ext uri="{FF2B5EF4-FFF2-40B4-BE49-F238E27FC236}">
                <a16:creationId xmlns:a16="http://schemas.microsoft.com/office/drawing/2014/main" id="{9AA256B1-25C1-43E0-AE35-2F330FE1B51C}"/>
              </a:ext>
            </a:extLst>
          </p:cNvPr>
          <p:cNvCxnSpPr>
            <a:cxnSpLocks/>
          </p:cNvCxnSpPr>
          <p:nvPr userDrawn="1"/>
        </p:nvCxnSpPr>
        <p:spPr>
          <a:xfrm>
            <a:off x="6098177" y="6564475"/>
            <a:ext cx="3874879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68;g7964984639_5_162">
            <a:extLst>
              <a:ext uri="{FF2B5EF4-FFF2-40B4-BE49-F238E27FC236}">
                <a16:creationId xmlns:a16="http://schemas.microsoft.com/office/drawing/2014/main" id="{8C71A94C-D488-4644-BEA6-FC8D1DCE9CA1}"/>
              </a:ext>
            </a:extLst>
          </p:cNvPr>
          <p:cNvGrpSpPr/>
          <p:nvPr userDrawn="1"/>
        </p:nvGrpSpPr>
        <p:grpSpPr>
          <a:xfrm rot="-5400000" flipH="1">
            <a:off x="9958968" y="4624976"/>
            <a:ext cx="2131040" cy="2335012"/>
            <a:chOff x="10058400" y="4419600"/>
            <a:chExt cx="2133600" cy="2438400"/>
          </a:xfrm>
        </p:grpSpPr>
        <p:pic>
          <p:nvPicPr>
            <p:cNvPr id="21" name="Google Shape;69;g7964984639_5_162">
              <a:extLst>
                <a:ext uri="{FF2B5EF4-FFF2-40B4-BE49-F238E27FC236}">
                  <a16:creationId xmlns:a16="http://schemas.microsoft.com/office/drawing/2014/main" id="{23EBC4E2-2301-4E61-B50E-06E5329BCF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9906000" y="4572000"/>
              <a:ext cx="24384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70;g7964984639_5_162">
              <a:extLst>
                <a:ext uri="{FF2B5EF4-FFF2-40B4-BE49-F238E27FC236}">
                  <a16:creationId xmlns:a16="http://schemas.microsoft.com/office/drawing/2014/main" id="{DC7A8EFB-B2A8-4CB5-8E1D-D824E5709C9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010900" y="5676900"/>
              <a:ext cx="1259840" cy="1102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4C3595-6B2B-415F-848C-A6859FA1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56B36-563B-40CF-A0D8-3E8F37EE2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6992"/>
            <a:ext cx="5181600" cy="4609971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>
              <a:buClr>
                <a:schemeClr val="accent1"/>
              </a:buClr>
              <a:defRPr sz="18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3pPr>
            <a:lvl4pPr>
              <a:buClr>
                <a:schemeClr val="accent1"/>
              </a:buClr>
              <a:defRPr sz="16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4pPr>
            <a:lvl5pPr>
              <a:buClr>
                <a:schemeClr val="accent1"/>
              </a:buClr>
              <a:defRPr sz="16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0E7C8-AA33-460B-865A-9DC3CA5A6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6992"/>
            <a:ext cx="5181600" cy="4609971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defRPr sz="2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>
              <a:buClr>
                <a:schemeClr val="accent3"/>
              </a:buClr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>
              <a:buClr>
                <a:schemeClr val="accent3"/>
              </a:buClr>
              <a:defRPr sz="18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3pPr>
            <a:lvl4pPr>
              <a:buClr>
                <a:schemeClr val="accent3"/>
              </a:buClr>
              <a:defRPr sz="16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4pPr>
            <a:lvl5pPr>
              <a:buClr>
                <a:schemeClr val="accent3"/>
              </a:buClr>
              <a:defRPr sz="16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76924-ECB2-418D-BA4C-118D1301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Poppins" pitchFamily="2" charset="77"/>
              </a:defRPr>
            </a:lvl1pPr>
          </a:lstStyle>
          <a:p>
            <a:fld id="{B05754E1-1F26-4695-8C50-4BF24AC4C58A}" type="slidenum">
              <a:rPr lang="en-IL" smtClean="0"/>
              <a:pPr/>
              <a:t>‹#›</a:t>
            </a:fld>
            <a:endParaRPr lang="en-IL" dirty="0"/>
          </a:p>
        </p:txBody>
      </p:sp>
      <p:cxnSp>
        <p:nvCxnSpPr>
          <p:cNvPr id="9" name="Google Shape;66;g7964984639_5_17">
            <a:extLst>
              <a:ext uri="{FF2B5EF4-FFF2-40B4-BE49-F238E27FC236}">
                <a16:creationId xmlns:a16="http://schemas.microsoft.com/office/drawing/2014/main" id="{73EA4875-6121-43B8-9DCE-B9CA015ECB45}"/>
              </a:ext>
            </a:extLst>
          </p:cNvPr>
          <p:cNvCxnSpPr>
            <a:cxnSpLocks/>
          </p:cNvCxnSpPr>
          <p:nvPr/>
        </p:nvCxnSpPr>
        <p:spPr>
          <a:xfrm>
            <a:off x="1211125" y="6564475"/>
            <a:ext cx="4884875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65;g7964984639_5_17">
            <a:extLst>
              <a:ext uri="{FF2B5EF4-FFF2-40B4-BE49-F238E27FC236}">
                <a16:creationId xmlns:a16="http://schemas.microsoft.com/office/drawing/2014/main" id="{731AE7FE-52B7-460A-A393-507CD94581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1;g7964984639_5_162">
            <a:extLst>
              <a:ext uri="{FF2B5EF4-FFF2-40B4-BE49-F238E27FC236}">
                <a16:creationId xmlns:a16="http://schemas.microsoft.com/office/drawing/2014/main" id="{A118A11C-0994-49BA-985A-73F3997F54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66;g7964984639_5_17">
            <a:extLst>
              <a:ext uri="{FF2B5EF4-FFF2-40B4-BE49-F238E27FC236}">
                <a16:creationId xmlns:a16="http://schemas.microsoft.com/office/drawing/2014/main" id="{6826824B-35BF-4AB3-AE42-7F9AEA3AD2FD}"/>
              </a:ext>
            </a:extLst>
          </p:cNvPr>
          <p:cNvCxnSpPr>
            <a:cxnSpLocks/>
          </p:cNvCxnSpPr>
          <p:nvPr userDrawn="1"/>
        </p:nvCxnSpPr>
        <p:spPr>
          <a:xfrm>
            <a:off x="1211125" y="6564475"/>
            <a:ext cx="4884875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Google Shape;65;g7964984639_5_17">
            <a:extLst>
              <a:ext uri="{FF2B5EF4-FFF2-40B4-BE49-F238E27FC236}">
                <a16:creationId xmlns:a16="http://schemas.microsoft.com/office/drawing/2014/main" id="{84332F14-DEDE-4F1A-9CF8-25DE4332D8FC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95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ark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76;g7964984639_5_17">
            <a:extLst>
              <a:ext uri="{FF2B5EF4-FFF2-40B4-BE49-F238E27FC236}">
                <a16:creationId xmlns:a16="http://schemas.microsoft.com/office/drawing/2014/main" id="{2DE32704-4E1E-42DE-A3AE-62C778A9004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2502" r="48599" b="12495"/>
          <a:stretch/>
        </p:blipFill>
        <p:spPr>
          <a:xfrm>
            <a:off x="-6439" y="-7594"/>
            <a:ext cx="6096000" cy="68720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4C3595-6B2B-415F-848C-A6859FA1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56B36-563B-40CF-A0D8-3E8F37EE2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6992"/>
            <a:ext cx="5181600" cy="4609971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defRPr sz="24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>
              <a:buClr>
                <a:schemeClr val="accent3"/>
              </a:buClr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2pPr>
            <a:lvl3pPr>
              <a:buClr>
                <a:schemeClr val="accent3"/>
              </a:buClr>
              <a:defRPr sz="18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3pPr>
            <a:lvl4pPr>
              <a:buClr>
                <a:schemeClr val="accent3"/>
              </a:buClr>
              <a:defRPr sz="16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4pPr>
            <a:lvl5pPr>
              <a:buClr>
                <a:schemeClr val="accent3"/>
              </a:buClr>
              <a:defRPr sz="16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0E7C8-AA33-460B-865A-9DC3CA5A6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6992"/>
            <a:ext cx="5181600" cy="4609971"/>
          </a:xfrm>
        </p:spPr>
        <p:txBody>
          <a:bodyPr>
            <a:normAutofit/>
          </a:bodyPr>
          <a:lstStyle>
            <a:lvl1pPr>
              <a:defRPr sz="2400" b="0" i="0">
                <a:latin typeface="Poppins" pitchFamily="2" charset="77"/>
                <a:cs typeface="Poppins" pitchFamily="2" charset="77"/>
              </a:defRPr>
            </a:lvl1pPr>
            <a:lvl2pPr>
              <a:defRPr sz="2000" b="0" i="0">
                <a:latin typeface="Poppins" pitchFamily="2" charset="77"/>
                <a:cs typeface="Poppins" pitchFamily="2" charset="77"/>
              </a:defRPr>
            </a:lvl2pPr>
            <a:lvl3pPr>
              <a:defRPr sz="1800" b="0" i="0">
                <a:latin typeface="Poppins" pitchFamily="2" charset="77"/>
                <a:cs typeface="Poppins" pitchFamily="2" charset="77"/>
              </a:defRPr>
            </a:lvl3pPr>
            <a:lvl4pPr>
              <a:defRPr sz="1600" b="0" i="0">
                <a:latin typeface="Poppins" pitchFamily="2" charset="77"/>
                <a:cs typeface="Poppins" pitchFamily="2" charset="77"/>
              </a:defRPr>
            </a:lvl4pPr>
            <a:lvl5pPr>
              <a:defRPr sz="16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76924-ECB2-418D-BA4C-118D1301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Poppins" pitchFamily="2" charset="77"/>
              </a:defRPr>
            </a:lvl1pPr>
          </a:lstStyle>
          <a:p>
            <a:fld id="{B05754E1-1F26-4695-8C50-4BF24AC4C58A}" type="slidenum">
              <a:rPr lang="en-IL" smtClean="0"/>
              <a:pPr/>
              <a:t>‹#›</a:t>
            </a:fld>
            <a:endParaRPr lang="en-IL" dirty="0"/>
          </a:p>
        </p:txBody>
      </p:sp>
      <p:cxnSp>
        <p:nvCxnSpPr>
          <p:cNvPr id="9" name="Google Shape;66;g7964984639_5_17">
            <a:extLst>
              <a:ext uri="{FF2B5EF4-FFF2-40B4-BE49-F238E27FC236}">
                <a16:creationId xmlns:a16="http://schemas.microsoft.com/office/drawing/2014/main" id="{73EA4875-6121-43B8-9DCE-B9CA015ECB45}"/>
              </a:ext>
            </a:extLst>
          </p:cNvPr>
          <p:cNvCxnSpPr>
            <a:cxnSpLocks/>
          </p:cNvCxnSpPr>
          <p:nvPr/>
        </p:nvCxnSpPr>
        <p:spPr>
          <a:xfrm>
            <a:off x="1211125" y="6564475"/>
            <a:ext cx="4884875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65;g7964984639_5_17">
            <a:extLst>
              <a:ext uri="{FF2B5EF4-FFF2-40B4-BE49-F238E27FC236}">
                <a16:creationId xmlns:a16="http://schemas.microsoft.com/office/drawing/2014/main" id="{731AE7FE-52B7-460A-A393-507CD94581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1;g7964984639_5_162">
            <a:extLst>
              <a:ext uri="{FF2B5EF4-FFF2-40B4-BE49-F238E27FC236}">
                <a16:creationId xmlns:a16="http://schemas.microsoft.com/office/drawing/2014/main" id="{A118A11C-0994-49BA-985A-73F3997F54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66;g7964984639_5_17">
            <a:extLst>
              <a:ext uri="{FF2B5EF4-FFF2-40B4-BE49-F238E27FC236}">
                <a16:creationId xmlns:a16="http://schemas.microsoft.com/office/drawing/2014/main" id="{6826824B-35BF-4AB3-AE42-7F9AEA3AD2FD}"/>
              </a:ext>
            </a:extLst>
          </p:cNvPr>
          <p:cNvCxnSpPr>
            <a:cxnSpLocks/>
          </p:cNvCxnSpPr>
          <p:nvPr userDrawn="1"/>
        </p:nvCxnSpPr>
        <p:spPr>
          <a:xfrm>
            <a:off x="1211125" y="6564475"/>
            <a:ext cx="4884875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Google Shape;65;g7964984639_5_17">
            <a:extLst>
              <a:ext uri="{FF2B5EF4-FFF2-40B4-BE49-F238E27FC236}">
                <a16:creationId xmlns:a16="http://schemas.microsoft.com/office/drawing/2014/main" id="{84332F14-DEDE-4F1A-9CF8-25DE4332D8FC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1;g7964984639_5_162">
            <a:extLst>
              <a:ext uri="{FF2B5EF4-FFF2-40B4-BE49-F238E27FC236}">
                <a16:creationId xmlns:a16="http://schemas.microsoft.com/office/drawing/2014/main" id="{1C2A6F7C-3F08-4C1B-AC96-B8DD3323BB07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92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3336E5-B5B6-42CB-BDFC-1067FC65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399429"/>
            <a:ext cx="9119616" cy="760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963DD-AAD5-462A-9AC9-EDF9685E8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5238"/>
            <a:ext cx="10515600" cy="475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1242-5364-470B-9199-B6E979ED0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6863" y="6341998"/>
            <a:ext cx="407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7030A0"/>
                </a:solidFill>
                <a:latin typeface="Poppins" pitchFamily="2" charset="77"/>
              </a:defRPr>
            </a:lvl1pPr>
          </a:lstStyle>
          <a:p>
            <a:fld id="{B05754E1-1F26-4695-8C50-4BF24AC4C58A}" type="slidenum">
              <a:rPr lang="en-IL" smtClean="0"/>
              <a:pPr/>
              <a:t>‹#›</a:t>
            </a:fld>
            <a:endParaRPr lang="en-IL" dirty="0"/>
          </a:p>
        </p:txBody>
      </p:sp>
      <p:pic>
        <p:nvPicPr>
          <p:cNvPr id="7" name="Google Shape;71;g7964984639_5_162">
            <a:extLst>
              <a:ext uri="{FF2B5EF4-FFF2-40B4-BE49-F238E27FC236}">
                <a16:creationId xmlns:a16="http://schemas.microsoft.com/office/drawing/2014/main" id="{4405C6BA-0D95-4893-97A5-9A71197445AD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68;g7964984639_5_162">
            <a:extLst>
              <a:ext uri="{FF2B5EF4-FFF2-40B4-BE49-F238E27FC236}">
                <a16:creationId xmlns:a16="http://schemas.microsoft.com/office/drawing/2014/main" id="{D446E5B8-55A5-4FC8-95EB-9B306E2FF59F}"/>
              </a:ext>
            </a:extLst>
          </p:cNvPr>
          <p:cNvGrpSpPr/>
          <p:nvPr/>
        </p:nvGrpSpPr>
        <p:grpSpPr>
          <a:xfrm rot="-5400000" flipH="1">
            <a:off x="9958968" y="4624976"/>
            <a:ext cx="2131040" cy="2335012"/>
            <a:chOff x="10058400" y="4419600"/>
            <a:chExt cx="2133600" cy="2438400"/>
          </a:xfrm>
        </p:grpSpPr>
        <p:pic>
          <p:nvPicPr>
            <p:cNvPr id="9" name="Google Shape;69;g7964984639_5_162">
              <a:extLst>
                <a:ext uri="{FF2B5EF4-FFF2-40B4-BE49-F238E27FC236}">
                  <a16:creationId xmlns:a16="http://schemas.microsoft.com/office/drawing/2014/main" id="{DF385429-D1B3-4F2F-8133-5F35B15C993A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 rot="5400000">
              <a:off x="9906000" y="4572000"/>
              <a:ext cx="24384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70;g7964984639_5_162">
              <a:extLst>
                <a:ext uri="{FF2B5EF4-FFF2-40B4-BE49-F238E27FC236}">
                  <a16:creationId xmlns:a16="http://schemas.microsoft.com/office/drawing/2014/main" id="{690CBEE4-1CD3-4ED3-9EF8-F8320D889962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 rot="5400000">
              <a:off x="11010900" y="5676900"/>
              <a:ext cx="1259840" cy="11023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Google Shape;73;g7964984639_5_162">
            <a:extLst>
              <a:ext uri="{FF2B5EF4-FFF2-40B4-BE49-F238E27FC236}">
                <a16:creationId xmlns:a16="http://schemas.microsoft.com/office/drawing/2014/main" id="{8F2488E5-60E0-4741-9BD0-C93DF0AAE013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74;g7964984639_5_162">
            <a:extLst>
              <a:ext uri="{FF2B5EF4-FFF2-40B4-BE49-F238E27FC236}">
                <a16:creationId xmlns:a16="http://schemas.microsoft.com/office/drawing/2014/main" id="{26A1704C-DC69-4E0F-A61F-5C8267A91110}"/>
              </a:ext>
            </a:extLst>
          </p:cNvPr>
          <p:cNvCxnSpPr/>
          <p:nvPr/>
        </p:nvCxnSpPr>
        <p:spPr>
          <a:xfrm>
            <a:off x="1211125" y="6564475"/>
            <a:ext cx="870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Google Shape;71;g7964984639_5_162">
            <a:extLst>
              <a:ext uri="{FF2B5EF4-FFF2-40B4-BE49-F238E27FC236}">
                <a16:creationId xmlns:a16="http://schemas.microsoft.com/office/drawing/2014/main" id="{BBF866C6-4D8D-47AE-B9DB-5475FC1AF0E8}"/>
              </a:ext>
            </a:extLst>
          </p:cNvPr>
          <p:cNvPicPr preferRelativeResize="0"/>
          <p:nvPr userDrawn="1"/>
        </p:nvPicPr>
        <p:blipFill rotWithShape="1">
          <a:blip r:embed="rId24">
            <a:alphaModFix/>
          </a:blip>
          <a:srcRect l="18881" t="46254" r="1784" b="-5852"/>
          <a:stretch/>
        </p:blipFill>
        <p:spPr>
          <a:xfrm>
            <a:off x="0" y="0"/>
            <a:ext cx="2477457" cy="29353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68;g7964984639_5_162">
            <a:extLst>
              <a:ext uri="{FF2B5EF4-FFF2-40B4-BE49-F238E27FC236}">
                <a16:creationId xmlns:a16="http://schemas.microsoft.com/office/drawing/2014/main" id="{527D133F-4109-435A-8837-0CA56F2888EF}"/>
              </a:ext>
            </a:extLst>
          </p:cNvPr>
          <p:cNvGrpSpPr/>
          <p:nvPr userDrawn="1"/>
        </p:nvGrpSpPr>
        <p:grpSpPr>
          <a:xfrm rot="-5400000" flipH="1">
            <a:off x="9958968" y="4624976"/>
            <a:ext cx="2131040" cy="2335012"/>
            <a:chOff x="10058400" y="4419600"/>
            <a:chExt cx="2133600" cy="2438400"/>
          </a:xfrm>
        </p:grpSpPr>
        <p:pic>
          <p:nvPicPr>
            <p:cNvPr id="15" name="Google Shape;69;g7964984639_5_162">
              <a:extLst>
                <a:ext uri="{FF2B5EF4-FFF2-40B4-BE49-F238E27FC236}">
                  <a16:creationId xmlns:a16="http://schemas.microsoft.com/office/drawing/2014/main" id="{36B3A611-0A2C-4527-894A-FF0F05292C6C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 rot="5400000">
              <a:off x="9906000" y="4572000"/>
              <a:ext cx="2438400" cy="213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70;g7964984639_5_162">
              <a:extLst>
                <a:ext uri="{FF2B5EF4-FFF2-40B4-BE49-F238E27FC236}">
                  <a16:creationId xmlns:a16="http://schemas.microsoft.com/office/drawing/2014/main" id="{BCF908BA-3A85-4CFE-8292-A5A22DCB5662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 rot="5400000">
              <a:off x="11010900" y="5676900"/>
              <a:ext cx="1259840" cy="11023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73;g7964984639_5_162">
            <a:extLst>
              <a:ext uri="{FF2B5EF4-FFF2-40B4-BE49-F238E27FC236}">
                <a16:creationId xmlns:a16="http://schemas.microsoft.com/office/drawing/2014/main" id="{A768CB10-570B-4814-9677-4E43745682DD}"/>
              </a:ext>
            </a:extLst>
          </p:cNvPr>
          <p:cNvPicPr preferRelativeResize="0"/>
          <p:nvPr userDrawn="1"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28724" y="6398274"/>
            <a:ext cx="255675" cy="25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74;g7964984639_5_162">
            <a:extLst>
              <a:ext uri="{FF2B5EF4-FFF2-40B4-BE49-F238E27FC236}">
                <a16:creationId xmlns:a16="http://schemas.microsoft.com/office/drawing/2014/main" id="{100E6522-3C9F-49F2-9AEE-0CFDA1F8D85C}"/>
              </a:ext>
            </a:extLst>
          </p:cNvPr>
          <p:cNvCxnSpPr/>
          <p:nvPr userDrawn="1"/>
        </p:nvCxnSpPr>
        <p:spPr>
          <a:xfrm>
            <a:off x="1211125" y="6564475"/>
            <a:ext cx="870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131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6" r:id="rId2"/>
    <p:sldLayoutId id="2147483670" r:id="rId3"/>
    <p:sldLayoutId id="2147483673" r:id="rId4"/>
    <p:sldLayoutId id="2147483671" r:id="rId5"/>
    <p:sldLayoutId id="2147483672" r:id="rId6"/>
    <p:sldLayoutId id="2147483687" r:id="rId7"/>
    <p:sldLayoutId id="2147483674" r:id="rId8"/>
    <p:sldLayoutId id="2147483688" r:id="rId9"/>
    <p:sldLayoutId id="2147483677" r:id="rId10"/>
    <p:sldLayoutId id="2147483675" r:id="rId11"/>
    <p:sldLayoutId id="2147483676" r:id="rId12"/>
    <p:sldLayoutId id="2147483678" r:id="rId13"/>
    <p:sldLayoutId id="2147483679" r:id="rId14"/>
    <p:sldLayoutId id="2147483680" r:id="rId15"/>
    <p:sldLayoutId id="2147483682" r:id="rId16"/>
    <p:sldLayoutId id="2147483683" r:id="rId17"/>
    <p:sldLayoutId id="2147483684" r:id="rId18"/>
    <p:sldLayoutId id="2147483685" r:id="rId19"/>
    <p:sldLayoutId id="2147483689" r:id="rId20"/>
    <p:sldLayoutId id="2147483690" r:id="rId21"/>
    <p:sldLayoutId id="2147483691" r:id="rId2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88000" indent="-324000" algn="l" defTabSz="914400" rtl="0" eaLnBrk="1" latinLnBrk="0" hangingPunct="1">
        <a:lnSpc>
          <a:spcPct val="13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08400" indent="-288000" algn="l" defTabSz="914400" rtl="0" eaLnBrk="1" latinLnBrk="0" hangingPunct="1">
        <a:lnSpc>
          <a:spcPct val="13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914400" indent="-266400" algn="l" defTabSz="914400" rtl="0" eaLnBrk="1" latinLnBrk="0" hangingPunct="1">
        <a:lnSpc>
          <a:spcPct val="13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242000" indent="-266400" algn="l" defTabSz="914400" rtl="0" eaLnBrk="1" latinLnBrk="0" hangingPunct="1">
        <a:lnSpc>
          <a:spcPct val="13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1519200" indent="-266400" algn="l" defTabSz="914400" rtl="0" eaLnBrk="1" latinLnBrk="0" hangingPunct="1">
        <a:lnSpc>
          <a:spcPct val="13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checks/deepcheck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docs.deepchecks.com/stable/user-guide/general/drift_guide.html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0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0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mote-fdce2f60572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0.png"/><Relationship Id="rId5" Type="http://schemas.openxmlformats.org/officeDocument/2006/relationships/hyperlink" Target="https://github.com/deepchecks/deepchecks" TargetMode="Externa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 txBox="1">
            <a:spLocks noGrp="1"/>
          </p:cNvSpPr>
          <p:nvPr>
            <p:ph type="ctrTitle"/>
          </p:nvPr>
        </p:nvSpPr>
        <p:spPr>
          <a:xfrm>
            <a:off x="1843215" y="832510"/>
            <a:ext cx="8505568" cy="173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en-US" sz="3400" dirty="0"/>
              <a:t>Data Drift and Beyond:</a:t>
            </a:r>
            <a:br>
              <a:rPr lang="en-US" sz="3400" dirty="0"/>
            </a:br>
            <a:r>
              <a:rPr lang="en-US" sz="3400" dirty="0"/>
              <a:t>Testing your Model and Data</a:t>
            </a:r>
            <a:endParaRPr sz="3400" dirty="0"/>
          </a:p>
        </p:txBody>
      </p:sp>
      <p:sp>
        <p:nvSpPr>
          <p:cNvPr id="2" name="Subtitle 8">
            <a:extLst>
              <a:ext uri="{FF2B5EF4-FFF2-40B4-BE49-F238E27FC236}">
                <a16:creationId xmlns:a16="http://schemas.microsoft.com/office/drawing/2014/main" id="{2874C417-29CF-8A7D-3EAF-327BFDF91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3144" y="5719336"/>
            <a:ext cx="5381563" cy="11989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Nadav Barak</a:t>
            </a:r>
            <a:endParaRPr lang="en-IL" dirty="0"/>
          </a:p>
          <a:p>
            <a:pPr>
              <a:lnSpc>
                <a:spcPct val="100000"/>
              </a:lnSpc>
            </a:pPr>
            <a:r>
              <a:rPr lang="en-US" sz="1800" dirty="0"/>
              <a:t>ML Lead</a:t>
            </a:r>
            <a:r>
              <a:rPr lang="en-IL" sz="1800" dirty="0"/>
              <a:t> @ Deepchecks</a:t>
            </a:r>
          </a:p>
        </p:txBody>
      </p:sp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F61D495E-89C8-C089-A337-3A317291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63" y="3015980"/>
            <a:ext cx="4890327" cy="244516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C5EC-8055-A239-89BE-AC87C3D3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Checks</a:t>
            </a:r>
            <a:endParaRPr lang="en-IL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E8541-538A-C325-609C-099CCF2E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19" y="384675"/>
            <a:ext cx="764660" cy="7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16933B-44D3-9B1F-3973-896B17C9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86" y="384675"/>
            <a:ext cx="764660" cy="7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93;p19">
            <a:extLst>
              <a:ext uri="{FF2B5EF4-FFF2-40B4-BE49-F238E27FC236}">
                <a16:creationId xmlns:a16="http://schemas.microsoft.com/office/drawing/2014/main" id="{60DC6A58-04E7-1C33-6644-67F40BF01357}"/>
              </a:ext>
            </a:extLst>
          </p:cNvPr>
          <p:cNvSpPr/>
          <p:nvPr/>
        </p:nvSpPr>
        <p:spPr>
          <a:xfrm>
            <a:off x="1350194" y="2114291"/>
            <a:ext cx="2061556" cy="679445"/>
          </a:xfrm>
          <a:prstGeom prst="roundRect">
            <a:avLst>
              <a:gd name="adj" fmla="val 16667"/>
            </a:avLst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latin typeface="Poppins" pitchFamily="2" charset="77"/>
                <a:cs typeface="Poppins" pitchFamily="2" charset="77"/>
                <a:sym typeface="Montserrat Medium"/>
              </a:rPr>
              <a:t>Data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EF70FEE-E0DD-51C1-8663-09756D86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46" y="2220842"/>
            <a:ext cx="489215" cy="4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93;p19">
            <a:extLst>
              <a:ext uri="{FF2B5EF4-FFF2-40B4-BE49-F238E27FC236}">
                <a16:creationId xmlns:a16="http://schemas.microsoft.com/office/drawing/2014/main" id="{C09ABBAC-FE48-510A-62A7-A468ED7F182C}"/>
              </a:ext>
            </a:extLst>
          </p:cNvPr>
          <p:cNvSpPr/>
          <p:nvPr/>
        </p:nvSpPr>
        <p:spPr>
          <a:xfrm>
            <a:off x="1245610" y="3057676"/>
            <a:ext cx="2270724" cy="2013177"/>
          </a:xfrm>
          <a:prstGeom prst="roundRect">
            <a:avLst>
              <a:gd name="adj" fmla="val 16667"/>
            </a:avLst>
          </a:prstGeom>
          <a:ln w="28575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  <a:sym typeface="Montserrat Medium"/>
              </a:rPr>
              <a:t>Types</a:t>
            </a:r>
          </a:p>
          <a:p>
            <a:pPr marL="342900" indent="-3429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  <a:sym typeface="Montserrat Medium"/>
              </a:rPr>
              <a:t>Formats</a:t>
            </a:r>
          </a:p>
          <a:p>
            <a:pPr marL="342900" indent="-3429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  <a:sym typeface="Montserrat Medium"/>
              </a:rPr>
              <a:t>Values</a:t>
            </a:r>
          </a:p>
          <a:p>
            <a:pPr marL="342900" indent="-3429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  <a:sym typeface="Montserrat Medium"/>
              </a:rPr>
              <a:t>Relations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8EA513-DF81-C95E-0730-15657705789B}"/>
              </a:ext>
            </a:extLst>
          </p:cNvPr>
          <p:cNvGrpSpPr/>
          <p:nvPr/>
        </p:nvGrpSpPr>
        <p:grpSpPr>
          <a:xfrm>
            <a:off x="4012601" y="2114290"/>
            <a:ext cx="4270787" cy="679445"/>
            <a:chOff x="8761531" y="2648977"/>
            <a:chExt cx="3580587" cy="679445"/>
          </a:xfrm>
        </p:grpSpPr>
        <p:sp>
          <p:nvSpPr>
            <p:cNvPr id="21" name="Google Shape;293;p19">
              <a:extLst>
                <a:ext uri="{FF2B5EF4-FFF2-40B4-BE49-F238E27FC236}">
                  <a16:creationId xmlns:a16="http://schemas.microsoft.com/office/drawing/2014/main" id="{A6FC69CB-1ED4-80C0-C5CB-102A3027507D}"/>
                </a:ext>
              </a:extLst>
            </p:cNvPr>
            <p:cNvSpPr/>
            <p:nvPr/>
          </p:nvSpPr>
          <p:spPr>
            <a:xfrm>
              <a:off x="8761531" y="2648977"/>
              <a:ext cx="3580587" cy="679445"/>
            </a:xfrm>
            <a:prstGeom prst="roundRect">
              <a:avLst>
                <a:gd name="adj" fmla="val 16667"/>
              </a:avLst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b" anchorCtr="0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3200" dirty="0">
                  <a:latin typeface="Poppins" pitchFamily="2" charset="77"/>
                  <a:cs typeface="Poppins" pitchFamily="2" charset="77"/>
                  <a:sym typeface="Montserrat Medium"/>
                </a:rPr>
                <a:t>Train / Test Split</a:t>
              </a:r>
            </a:p>
          </p:txBody>
        </p:sp>
        <p:pic>
          <p:nvPicPr>
            <p:cNvPr id="22" name="Picture 28">
              <a:extLst>
                <a:ext uri="{FF2B5EF4-FFF2-40B4-BE49-F238E27FC236}">
                  <a16:creationId xmlns:a16="http://schemas.microsoft.com/office/drawing/2014/main" id="{2DE3B637-2641-0525-7419-B79EFF759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6313" y="2729284"/>
              <a:ext cx="454561" cy="454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Google Shape;293;p19">
            <a:extLst>
              <a:ext uri="{FF2B5EF4-FFF2-40B4-BE49-F238E27FC236}">
                <a16:creationId xmlns:a16="http://schemas.microsoft.com/office/drawing/2014/main" id="{165B5077-ED48-9B43-2F00-646C44896475}"/>
              </a:ext>
            </a:extLst>
          </p:cNvPr>
          <p:cNvSpPr/>
          <p:nvPr/>
        </p:nvSpPr>
        <p:spPr>
          <a:xfrm>
            <a:off x="4729447" y="3107249"/>
            <a:ext cx="2733106" cy="1296883"/>
          </a:xfrm>
          <a:prstGeom prst="roundRect">
            <a:avLst>
              <a:gd name="adj" fmla="val 16667"/>
            </a:avLst>
          </a:prstGeom>
          <a:ln w="28575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  <a:sym typeface="Montserrat Medium"/>
              </a:rPr>
              <a:t>Distributions</a:t>
            </a:r>
          </a:p>
          <a:p>
            <a:pPr marL="342900" indent="-3429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  <a:sym typeface="Montserrat Medium"/>
              </a:rPr>
              <a:t>Leakage</a:t>
            </a:r>
          </a:p>
          <a:p>
            <a:pPr>
              <a:spcBef>
                <a:spcPts val="600"/>
              </a:spcBef>
              <a:buClr>
                <a:schemeClr val="accent3"/>
              </a:buClr>
            </a:pPr>
            <a:endParaRPr lang="en-US" sz="2400" dirty="0">
              <a:latin typeface="Poppins" pitchFamily="2" charset="77"/>
              <a:cs typeface="Poppins" pitchFamily="2" charset="77"/>
              <a:sym typeface="Montserrat Medium"/>
            </a:endParaRPr>
          </a:p>
        </p:txBody>
      </p:sp>
      <p:sp>
        <p:nvSpPr>
          <p:cNvPr id="25" name="Google Shape;293;p19">
            <a:extLst>
              <a:ext uri="{FF2B5EF4-FFF2-40B4-BE49-F238E27FC236}">
                <a16:creationId xmlns:a16="http://schemas.microsoft.com/office/drawing/2014/main" id="{78FE61CD-59EE-7C0F-21C1-728C8F60B7C1}"/>
              </a:ext>
            </a:extLst>
          </p:cNvPr>
          <p:cNvSpPr/>
          <p:nvPr/>
        </p:nvSpPr>
        <p:spPr>
          <a:xfrm>
            <a:off x="8540927" y="2127982"/>
            <a:ext cx="2300879" cy="679445"/>
          </a:xfrm>
          <a:prstGeom prst="roundRect">
            <a:avLst>
              <a:gd name="adj" fmla="val 16667"/>
            </a:avLst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latin typeface="Poppins" pitchFamily="2" charset="77"/>
                <a:cs typeface="Poppins" pitchFamily="2" charset="77"/>
                <a:sym typeface="Montserrat Medium"/>
              </a:rPr>
              <a:t>Model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D1CE54EA-5CCE-86F1-E325-EBDC2E0E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722" y="2219531"/>
            <a:ext cx="496346" cy="49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93;p19">
            <a:extLst>
              <a:ext uri="{FF2B5EF4-FFF2-40B4-BE49-F238E27FC236}">
                <a16:creationId xmlns:a16="http://schemas.microsoft.com/office/drawing/2014/main" id="{5C2B5600-8A7E-1A99-CEE3-BCD903FAD1B0}"/>
              </a:ext>
            </a:extLst>
          </p:cNvPr>
          <p:cNvSpPr/>
          <p:nvPr/>
        </p:nvSpPr>
        <p:spPr>
          <a:xfrm>
            <a:off x="8378245" y="3057676"/>
            <a:ext cx="2626241" cy="2013177"/>
          </a:xfrm>
          <a:prstGeom prst="roundRect">
            <a:avLst>
              <a:gd name="adj" fmla="val 16667"/>
            </a:avLst>
          </a:prstGeom>
          <a:ln w="28575"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  <a:sym typeface="Montserrat Medium"/>
              </a:rPr>
              <a:t>Metrics</a:t>
            </a:r>
          </a:p>
          <a:p>
            <a:pPr marL="342900" indent="-3429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  <a:sym typeface="Montserrat Medium"/>
              </a:rPr>
              <a:t>Sanity</a:t>
            </a:r>
          </a:p>
          <a:p>
            <a:pPr marL="342900" indent="-3429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  <a:sym typeface="Montserrat Medium"/>
              </a:rPr>
              <a:t>Robustness</a:t>
            </a:r>
          </a:p>
        </p:txBody>
      </p:sp>
    </p:spTree>
    <p:extLst>
      <p:ext uri="{BB962C8B-B14F-4D97-AF65-F5344CB8AC3E}">
        <p14:creationId xmlns:p14="http://schemas.microsoft.com/office/powerpoint/2010/main" val="10647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6"/>
          <p:cNvSpPr txBox="1">
            <a:spLocks noGrp="1"/>
          </p:cNvSpPr>
          <p:nvPr>
            <p:ph type="ctrTitle"/>
          </p:nvPr>
        </p:nvSpPr>
        <p:spPr>
          <a:xfrm>
            <a:off x="1905000" y="289560"/>
            <a:ext cx="8382000" cy="93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None/>
            </a:pPr>
            <a:r>
              <a:rPr lang="en-US" dirty="0"/>
              <a:t>Deepchecks:</a:t>
            </a:r>
            <a:br>
              <a:rPr lang="en-US" dirty="0"/>
            </a:br>
            <a:r>
              <a:rPr lang="en-US" dirty="0"/>
              <a:t>Open Source for Testing ML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96" name="Google Shape;496;p16"/>
          <p:cNvSpPr txBox="1"/>
          <p:nvPr/>
        </p:nvSpPr>
        <p:spPr>
          <a:xfrm>
            <a:off x="4022265" y="6073433"/>
            <a:ext cx="503547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 algn="ctr">
              <a:buNone/>
            </a:pPr>
            <a:r>
              <a:rPr lang="en-IL" sz="1600" dirty="0">
                <a:ln w="0"/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" pitchFamily="2" charset="77"/>
                <a:cs typeface="Poppins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https://github.com/deepchecks/deepchecks</a:t>
            </a:r>
            <a:endParaRPr lang="en-US" sz="1600" dirty="0">
              <a:ln w="0"/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97" name="Google Shape;497;p16" descr="Github icon - Free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4061" y="6060158"/>
            <a:ext cx="392985" cy="39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6" descr="Deepchecks Suite of Check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30083" y="1331183"/>
            <a:ext cx="6731834" cy="4620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63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"/>
          <p:cNvSpPr txBox="1">
            <a:spLocks noGrp="1"/>
          </p:cNvSpPr>
          <p:nvPr>
            <p:ph type="title"/>
          </p:nvPr>
        </p:nvSpPr>
        <p:spPr>
          <a:xfrm>
            <a:off x="1536192" y="399429"/>
            <a:ext cx="9119616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-US" dirty="0"/>
              <a:t>Validation Structure</a:t>
            </a:r>
            <a:endParaRPr dirty="0"/>
          </a:p>
        </p:txBody>
      </p:sp>
      <p:pic>
        <p:nvPicPr>
          <p:cNvPr id="505" name="Google Shape;505;p17" descr="To do l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2321" y="2856828"/>
            <a:ext cx="1264920" cy="126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7" descr="Questionnai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8168" y="2674669"/>
            <a:ext cx="1437640" cy="143764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7"/>
          <p:cNvSpPr txBox="1"/>
          <p:nvPr/>
        </p:nvSpPr>
        <p:spPr>
          <a:xfrm>
            <a:off x="8349521" y="1671070"/>
            <a:ext cx="30723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 Suites</a:t>
            </a:r>
            <a:endParaRPr sz="2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17"/>
          <p:cNvSpPr txBox="1"/>
          <p:nvPr/>
        </p:nvSpPr>
        <p:spPr>
          <a:xfrm>
            <a:off x="9056104" y="4389650"/>
            <a:ext cx="176176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Built-in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Custom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9" name="Google Shape;509;p17" descr="Bar graph free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8167" y="2770048"/>
            <a:ext cx="1246882" cy="1246882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7"/>
          <p:cNvSpPr txBox="1"/>
          <p:nvPr/>
        </p:nvSpPr>
        <p:spPr>
          <a:xfrm>
            <a:off x="1020724" y="4389650"/>
            <a:ext cx="176176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Display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17"/>
          <p:cNvSpPr txBox="1"/>
          <p:nvPr/>
        </p:nvSpPr>
        <p:spPr>
          <a:xfrm>
            <a:off x="4997206" y="1691191"/>
            <a:ext cx="23159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Conditions</a:t>
            </a:r>
            <a:endParaRPr sz="2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2" name="Google Shape;512;p17"/>
          <p:cNvSpPr txBox="1"/>
          <p:nvPr/>
        </p:nvSpPr>
        <p:spPr>
          <a:xfrm>
            <a:off x="4584206" y="4389650"/>
            <a:ext cx="289023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Pass / Fail / Warning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17"/>
          <p:cNvSpPr txBox="1"/>
          <p:nvPr/>
        </p:nvSpPr>
        <p:spPr>
          <a:xfrm>
            <a:off x="1179331" y="1661432"/>
            <a:ext cx="1874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Checks</a:t>
            </a:r>
            <a:endParaRPr sz="2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6880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1536192" y="399429"/>
            <a:ext cx="9119616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-US" dirty="0"/>
              <a:t>Validation with Deepchecks</a:t>
            </a:r>
            <a:endParaRPr dirty="0"/>
          </a:p>
        </p:txBody>
      </p:sp>
      <p:pic>
        <p:nvPicPr>
          <p:cNvPr id="520" name="Google Shape;520;p18" descr="To do l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2321" y="2908783"/>
            <a:ext cx="1264920" cy="126492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8"/>
          <p:cNvSpPr txBox="1"/>
          <p:nvPr/>
        </p:nvSpPr>
        <p:spPr>
          <a:xfrm>
            <a:off x="1179331" y="1661432"/>
            <a:ext cx="1874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Checks</a:t>
            </a:r>
            <a:endParaRPr sz="2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2" name="Google Shape;522;p18"/>
          <p:cNvSpPr txBox="1"/>
          <p:nvPr/>
        </p:nvSpPr>
        <p:spPr>
          <a:xfrm>
            <a:off x="4997206" y="1691191"/>
            <a:ext cx="23159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Conditions</a:t>
            </a:r>
            <a:endParaRPr sz="2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3" name="Google Shape;523;p18"/>
          <p:cNvSpPr txBox="1"/>
          <p:nvPr/>
        </p:nvSpPr>
        <p:spPr>
          <a:xfrm>
            <a:off x="4584206" y="4441605"/>
            <a:ext cx="289023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Pass / Fail / Warning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4" name="Google Shape;5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3451" y="2301450"/>
            <a:ext cx="3801875" cy="319841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25" name="Google Shape;52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498" y="2311436"/>
            <a:ext cx="2822447" cy="315142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6" name="Google Shape;526;p18"/>
          <p:cNvSpPr txBox="1"/>
          <p:nvPr/>
        </p:nvSpPr>
        <p:spPr>
          <a:xfrm>
            <a:off x="8349521" y="1671070"/>
            <a:ext cx="30723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 Suites</a:t>
            </a:r>
            <a:endParaRPr sz="2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7" name="Google Shape;52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28174" y="2276348"/>
            <a:ext cx="3072318" cy="122950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28" name="Google Shape;528;p18"/>
          <p:cNvPicPr preferRelativeResize="0"/>
          <p:nvPr/>
        </p:nvPicPr>
        <p:blipFill rotWithShape="1">
          <a:blip r:embed="rId7">
            <a:alphaModFix/>
          </a:blip>
          <a:srcRect b="27339"/>
          <a:stretch/>
        </p:blipFill>
        <p:spPr>
          <a:xfrm>
            <a:off x="760495" y="2268580"/>
            <a:ext cx="2926452" cy="331819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29" name="Google Shape;529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87333" y="2268580"/>
            <a:ext cx="3950618" cy="331819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30" name="Google Shape;530;p18" descr="Graphical user interface, text, applicati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 l="7193" t="15176" r="8390" b="14170"/>
          <a:stretch/>
        </p:blipFill>
        <p:spPr>
          <a:xfrm>
            <a:off x="8554033" y="2247937"/>
            <a:ext cx="3231312" cy="132169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08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19"/>
          <p:cNvGrpSpPr/>
          <p:nvPr/>
        </p:nvGrpSpPr>
        <p:grpSpPr>
          <a:xfrm>
            <a:off x="858095" y="4861842"/>
            <a:ext cx="1655100" cy="545486"/>
            <a:chOff x="807282" y="5524262"/>
            <a:chExt cx="2061556" cy="679445"/>
          </a:xfrm>
        </p:grpSpPr>
        <p:sp>
          <p:nvSpPr>
            <p:cNvPr id="537" name="Google Shape;537;p19"/>
            <p:cNvSpPr/>
            <p:nvPr/>
          </p:nvSpPr>
          <p:spPr>
            <a:xfrm>
              <a:off x="807282" y="5524262"/>
              <a:ext cx="2061556" cy="67944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Data</a:t>
              </a:r>
              <a:endParaRPr/>
            </a:p>
          </p:txBody>
        </p:sp>
        <p:pic>
          <p:nvPicPr>
            <p:cNvPr id="538" name="Google Shape;538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12134" y="5630813"/>
              <a:ext cx="489215" cy="4892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19"/>
          <p:cNvGrpSpPr/>
          <p:nvPr/>
        </p:nvGrpSpPr>
        <p:grpSpPr>
          <a:xfrm>
            <a:off x="3081379" y="4875765"/>
            <a:ext cx="2194247" cy="545486"/>
            <a:chOff x="8411950" y="2863053"/>
            <a:chExt cx="2733107" cy="679445"/>
          </a:xfrm>
        </p:grpSpPr>
        <p:sp>
          <p:nvSpPr>
            <p:cNvPr id="540" name="Google Shape;540;p19"/>
            <p:cNvSpPr/>
            <p:nvPr/>
          </p:nvSpPr>
          <p:spPr>
            <a:xfrm>
              <a:off x="8411950" y="2863053"/>
              <a:ext cx="2733107" cy="67944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Batches</a:t>
              </a:r>
              <a:endParaRPr/>
            </a:p>
          </p:txBody>
        </p:sp>
        <p:pic>
          <p:nvPicPr>
            <p:cNvPr id="541" name="Google Shape;541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99252" y="2943360"/>
              <a:ext cx="454561" cy="4545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19"/>
          <p:cNvGrpSpPr/>
          <p:nvPr/>
        </p:nvGrpSpPr>
        <p:grpSpPr>
          <a:xfrm>
            <a:off x="5973857" y="4858160"/>
            <a:ext cx="1847239" cy="545486"/>
            <a:chOff x="5718561" y="5462705"/>
            <a:chExt cx="2300879" cy="679445"/>
          </a:xfrm>
        </p:grpSpPr>
        <p:sp>
          <p:nvSpPr>
            <p:cNvPr id="543" name="Google Shape;543;p19"/>
            <p:cNvSpPr/>
            <p:nvPr/>
          </p:nvSpPr>
          <p:spPr>
            <a:xfrm>
              <a:off x="5718561" y="5462705"/>
              <a:ext cx="2300879" cy="67944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Model</a:t>
              </a:r>
              <a:endParaRPr/>
            </a:p>
          </p:txBody>
        </p:sp>
        <p:pic>
          <p:nvPicPr>
            <p:cNvPr id="544" name="Google Shape;544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87354" y="5554254"/>
              <a:ext cx="496345" cy="4963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Google Shape;545;p19"/>
          <p:cNvSpPr txBox="1">
            <a:spLocks noGrp="1"/>
          </p:cNvSpPr>
          <p:nvPr>
            <p:ph type="title"/>
          </p:nvPr>
        </p:nvSpPr>
        <p:spPr>
          <a:xfrm>
            <a:off x="1536192" y="399429"/>
            <a:ext cx="9119616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-US" dirty="0"/>
              <a:t>Built-in Suites</a:t>
            </a:r>
            <a:endParaRPr dirty="0"/>
          </a:p>
        </p:txBody>
      </p:sp>
      <p:grpSp>
        <p:nvGrpSpPr>
          <p:cNvPr id="546" name="Google Shape;546;p19"/>
          <p:cNvGrpSpPr/>
          <p:nvPr/>
        </p:nvGrpSpPr>
        <p:grpSpPr>
          <a:xfrm>
            <a:off x="598516" y="4735307"/>
            <a:ext cx="2120813" cy="756405"/>
            <a:chOff x="1139680" y="4380644"/>
            <a:chExt cx="1636364" cy="653951"/>
          </a:xfrm>
        </p:grpSpPr>
        <p:sp>
          <p:nvSpPr>
            <p:cNvPr id="547" name="Google Shape;547;p19"/>
            <p:cNvSpPr/>
            <p:nvPr/>
          </p:nvSpPr>
          <p:spPr>
            <a:xfrm>
              <a:off x="1139680" y="4380644"/>
              <a:ext cx="1636364" cy="65395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254000" sx="102000" sy="102000" algn="ctr" rotWithShape="0">
                <a:schemeClr val="accent2">
                  <a:alpha val="28627"/>
                </a:schemeClr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Data  Integrity</a:t>
              </a:r>
              <a:endParaRPr dirty="0"/>
            </a:p>
          </p:txBody>
        </p:sp>
        <p:pic>
          <p:nvPicPr>
            <p:cNvPr id="548" name="Google Shape;548;p19"/>
            <p:cNvPicPr preferRelativeResize="0"/>
            <p:nvPr/>
          </p:nvPicPr>
          <p:blipFill rotWithShape="1">
            <a:blip r:embed="rId6">
              <a:alphaModFix/>
            </a:blip>
            <a:srcRect r="83476"/>
            <a:stretch/>
          </p:blipFill>
          <p:spPr>
            <a:xfrm>
              <a:off x="1776439" y="4487423"/>
              <a:ext cx="238025" cy="21637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49" name="Google Shape;549;p19"/>
          <p:cNvCxnSpPr/>
          <p:nvPr/>
        </p:nvCxnSpPr>
        <p:spPr>
          <a:xfrm>
            <a:off x="1957862" y="4137556"/>
            <a:ext cx="0" cy="47752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  <a:effectLst>
            <a:outerShdw blurRad="63500" sx="102000" sy="102000" algn="ctr" rotWithShape="0">
              <a:schemeClr val="accent2">
                <a:alpha val="40000"/>
              </a:schemeClr>
            </a:outerShdw>
          </a:effectLst>
        </p:spPr>
      </p:cxnSp>
      <p:cxnSp>
        <p:nvCxnSpPr>
          <p:cNvPr id="550" name="Google Shape;550;p19"/>
          <p:cNvCxnSpPr/>
          <p:nvPr/>
        </p:nvCxnSpPr>
        <p:spPr>
          <a:xfrm>
            <a:off x="6980839" y="4137556"/>
            <a:ext cx="0" cy="47752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  <a:effectLst>
            <a:outerShdw blurRad="63500" sx="102000" sy="102000" algn="ctr" rotWithShape="0">
              <a:schemeClr val="accent2">
                <a:alpha val="40000"/>
              </a:schemeClr>
            </a:outerShdw>
          </a:effectLst>
        </p:spPr>
      </p:cxnSp>
      <p:cxnSp>
        <p:nvCxnSpPr>
          <p:cNvPr id="551" name="Google Shape;551;p19"/>
          <p:cNvCxnSpPr/>
          <p:nvPr/>
        </p:nvCxnSpPr>
        <p:spPr>
          <a:xfrm>
            <a:off x="4052110" y="4137556"/>
            <a:ext cx="0" cy="47752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  <a:effectLst>
            <a:outerShdw blurRad="63500" sx="102000" sy="102000" algn="ctr" rotWithShape="0">
              <a:schemeClr val="accent2">
                <a:alpha val="40000"/>
              </a:schemeClr>
            </a:outerShdw>
          </a:effectLst>
        </p:spPr>
      </p:cxnSp>
      <p:grpSp>
        <p:nvGrpSpPr>
          <p:cNvPr id="552" name="Google Shape;552;p19"/>
          <p:cNvGrpSpPr/>
          <p:nvPr/>
        </p:nvGrpSpPr>
        <p:grpSpPr>
          <a:xfrm>
            <a:off x="5833121" y="4735307"/>
            <a:ext cx="2038736" cy="756405"/>
            <a:chOff x="3247105" y="2892476"/>
            <a:chExt cx="2038736" cy="756405"/>
          </a:xfrm>
        </p:grpSpPr>
        <p:sp>
          <p:nvSpPr>
            <p:cNvPr id="553" name="Google Shape;553;p19"/>
            <p:cNvSpPr/>
            <p:nvPr/>
          </p:nvSpPr>
          <p:spPr>
            <a:xfrm>
              <a:off x="3247105" y="2892476"/>
              <a:ext cx="2038736" cy="75640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254000" sx="102000" sy="102000" algn="ctr" rotWithShape="0">
                <a:schemeClr val="accent2">
                  <a:alpha val="28627"/>
                </a:schemeClr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Model Evaluation</a:t>
              </a:r>
              <a:endParaRPr dirty="0"/>
            </a:p>
          </p:txBody>
        </p:sp>
        <p:pic>
          <p:nvPicPr>
            <p:cNvPr id="554" name="Google Shape;554;p19"/>
            <p:cNvPicPr preferRelativeResize="0"/>
            <p:nvPr/>
          </p:nvPicPr>
          <p:blipFill rotWithShape="1">
            <a:blip r:embed="rId6">
              <a:alphaModFix/>
            </a:blip>
            <a:srcRect r="83476"/>
            <a:stretch/>
          </p:blipFill>
          <p:spPr>
            <a:xfrm>
              <a:off x="4147460" y="3032934"/>
              <a:ext cx="238025" cy="2163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5" name="Google Shape;555;p19"/>
          <p:cNvGrpSpPr/>
          <p:nvPr/>
        </p:nvGrpSpPr>
        <p:grpSpPr>
          <a:xfrm>
            <a:off x="2918207" y="4745017"/>
            <a:ext cx="2451815" cy="866074"/>
            <a:chOff x="3381427" y="4386429"/>
            <a:chExt cx="1761768" cy="653951"/>
          </a:xfrm>
        </p:grpSpPr>
        <p:sp>
          <p:nvSpPr>
            <p:cNvPr id="556" name="Google Shape;556;p19"/>
            <p:cNvSpPr/>
            <p:nvPr/>
          </p:nvSpPr>
          <p:spPr>
            <a:xfrm>
              <a:off x="3381427" y="4386429"/>
              <a:ext cx="1761768" cy="65395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254000" sx="102000" sy="102000" algn="ctr" rotWithShape="0">
                <a:schemeClr val="accent2">
                  <a:alpha val="28627"/>
                </a:schemeClr>
              </a:outerShdw>
            </a:effectLst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Train-Test Validation</a:t>
              </a:r>
              <a:endParaRPr dirty="0"/>
            </a:p>
          </p:txBody>
        </p:sp>
        <p:pic>
          <p:nvPicPr>
            <p:cNvPr id="557" name="Google Shape;557;p19"/>
            <p:cNvPicPr preferRelativeResize="0"/>
            <p:nvPr/>
          </p:nvPicPr>
          <p:blipFill rotWithShape="1">
            <a:blip r:embed="rId6">
              <a:alphaModFix/>
            </a:blip>
            <a:srcRect r="83476"/>
            <a:stretch/>
          </p:blipFill>
          <p:spPr>
            <a:xfrm>
              <a:off x="4092328" y="4479868"/>
              <a:ext cx="238025" cy="21637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58" name="Google Shape;558;p19"/>
          <p:cNvCxnSpPr>
            <a:stCxn id="559" idx="3"/>
            <a:endCxn id="560" idx="1"/>
          </p:cNvCxnSpPr>
          <p:nvPr/>
        </p:nvCxnSpPr>
        <p:spPr>
          <a:xfrm rot="10800000" flipH="1">
            <a:off x="1821040" y="3483398"/>
            <a:ext cx="309000" cy="3000"/>
          </a:xfrm>
          <a:prstGeom prst="straightConnector1">
            <a:avLst/>
          </a:prstGeom>
          <a:noFill/>
          <a:ln w="25400" cap="rnd" cmpd="sng">
            <a:solidFill>
              <a:srgbClr val="9D60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1" name="Google Shape;561;p19"/>
          <p:cNvCxnSpPr>
            <a:stCxn id="560" idx="3"/>
            <a:endCxn id="562" idx="1"/>
          </p:cNvCxnSpPr>
          <p:nvPr/>
        </p:nvCxnSpPr>
        <p:spPr>
          <a:xfrm rot="10800000" flipH="1">
            <a:off x="3891701" y="3476231"/>
            <a:ext cx="305100" cy="7200"/>
          </a:xfrm>
          <a:prstGeom prst="straightConnector1">
            <a:avLst/>
          </a:prstGeom>
          <a:noFill/>
          <a:ln w="25400" cap="rnd" cmpd="sng">
            <a:solidFill>
              <a:srgbClr val="9D60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3" name="Google Shape;563;p19"/>
          <p:cNvCxnSpPr>
            <a:stCxn id="564" idx="3"/>
            <a:endCxn id="565" idx="1"/>
          </p:cNvCxnSpPr>
          <p:nvPr/>
        </p:nvCxnSpPr>
        <p:spPr>
          <a:xfrm rot="10800000" flipH="1">
            <a:off x="7821090" y="3472518"/>
            <a:ext cx="472200" cy="3600"/>
          </a:xfrm>
          <a:prstGeom prst="straightConnector1">
            <a:avLst/>
          </a:prstGeom>
          <a:noFill/>
          <a:ln w="25400" cap="rnd" cmpd="sng">
            <a:solidFill>
              <a:srgbClr val="9D60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9" name="Google Shape;559;p19"/>
          <p:cNvSpPr/>
          <p:nvPr/>
        </p:nvSpPr>
        <p:spPr>
          <a:xfrm>
            <a:off x="184676" y="2930040"/>
            <a:ext cx="1636364" cy="111271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Ingestion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6" name="Google Shape;56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9834" y="3405377"/>
            <a:ext cx="532800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9"/>
          <p:cNvSpPr/>
          <p:nvPr/>
        </p:nvSpPr>
        <p:spPr>
          <a:xfrm>
            <a:off x="2129933" y="2927072"/>
            <a:ext cx="1761768" cy="111271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7" name="Google Shape;567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44382" y="3433909"/>
            <a:ext cx="532870" cy="53287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9"/>
          <p:cNvSpPr/>
          <p:nvPr/>
        </p:nvSpPr>
        <p:spPr>
          <a:xfrm>
            <a:off x="8293367" y="2882925"/>
            <a:ext cx="1636364" cy="117890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8" name="Google Shape;568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32275" y="3430535"/>
            <a:ext cx="532800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9"/>
          <p:cNvSpPr/>
          <p:nvPr/>
        </p:nvSpPr>
        <p:spPr>
          <a:xfrm>
            <a:off x="6184726" y="2900571"/>
            <a:ext cx="1636364" cy="115109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Evaluation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9" name="Google Shape;569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72262" y="3411322"/>
            <a:ext cx="532800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9"/>
          <p:cNvSpPr/>
          <p:nvPr/>
        </p:nvSpPr>
        <p:spPr>
          <a:xfrm>
            <a:off x="4196757" y="2900571"/>
            <a:ext cx="1636364" cy="1151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19"/>
          <p:cNvSpPr/>
          <p:nvPr/>
        </p:nvSpPr>
        <p:spPr>
          <a:xfrm>
            <a:off x="10385954" y="2886666"/>
            <a:ext cx="1636364" cy="117890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Production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1" name="Google Shape;571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955906" y="3375780"/>
            <a:ext cx="532870" cy="532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19"/>
          <p:cNvCxnSpPr>
            <a:stCxn id="562" idx="3"/>
            <a:endCxn id="564" idx="1"/>
          </p:cNvCxnSpPr>
          <p:nvPr/>
        </p:nvCxnSpPr>
        <p:spPr>
          <a:xfrm>
            <a:off x="5833121" y="3476119"/>
            <a:ext cx="351600" cy="0"/>
          </a:xfrm>
          <a:prstGeom prst="straightConnector1">
            <a:avLst/>
          </a:prstGeom>
          <a:noFill/>
          <a:ln w="25400" cap="rnd" cmpd="sng">
            <a:solidFill>
              <a:srgbClr val="9D60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3" name="Google Shape;573;p19"/>
          <p:cNvCxnSpPr>
            <a:stCxn id="565" idx="3"/>
            <a:endCxn id="570" idx="1"/>
          </p:cNvCxnSpPr>
          <p:nvPr/>
        </p:nvCxnSpPr>
        <p:spPr>
          <a:xfrm>
            <a:off x="9929731" y="3472375"/>
            <a:ext cx="456300" cy="3600"/>
          </a:xfrm>
          <a:prstGeom prst="straightConnector1">
            <a:avLst/>
          </a:prstGeom>
          <a:noFill/>
          <a:ln w="25400" cap="rnd" cmpd="sng">
            <a:solidFill>
              <a:srgbClr val="9D60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4" name="Google Shape;574;p19"/>
          <p:cNvSpPr txBox="1"/>
          <p:nvPr/>
        </p:nvSpPr>
        <p:spPr>
          <a:xfrm rot="-1134651">
            <a:off x="2052668" y="1945392"/>
            <a:ext cx="2501425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1562"/>
              </a:buClr>
              <a:buSzPts val="3600"/>
              <a:buFont typeface="Shadows Into Light"/>
              <a:buNone/>
            </a:pPr>
            <a:r>
              <a:rPr lang="en-US" sz="3600" b="1">
                <a:solidFill>
                  <a:srgbClr val="591562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Research</a:t>
            </a:r>
            <a:endParaRPr sz="3600" b="1">
              <a:solidFill>
                <a:srgbClr val="591562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575" name="Google Shape;575;p19"/>
          <p:cNvSpPr txBox="1"/>
          <p:nvPr/>
        </p:nvSpPr>
        <p:spPr>
          <a:xfrm rot="-1134651">
            <a:off x="7374616" y="2015721"/>
            <a:ext cx="2068714" cy="80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1562"/>
              </a:buClr>
              <a:buSzPts val="3600"/>
              <a:buFont typeface="Shadows Into Light"/>
              <a:buNone/>
            </a:pPr>
            <a:r>
              <a:rPr lang="en-US" sz="3600" b="1">
                <a:solidFill>
                  <a:srgbClr val="591562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CI / CD</a:t>
            </a:r>
            <a:endParaRPr sz="3600" b="1">
              <a:solidFill>
                <a:srgbClr val="591562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576" name="Google Shape;576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4775907" y="3394771"/>
            <a:ext cx="532800" cy="5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9"/>
          <p:cNvSpPr txBox="1"/>
          <p:nvPr/>
        </p:nvSpPr>
        <p:spPr>
          <a:xfrm rot="-1134651">
            <a:off x="9272372" y="1882276"/>
            <a:ext cx="3037900" cy="80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1562"/>
              </a:buClr>
              <a:buSzPts val="3600"/>
              <a:buFont typeface="Shadows Into Light"/>
              <a:buNone/>
            </a:pPr>
            <a:r>
              <a:rPr lang="en-US" sz="3600" b="1">
                <a:solidFill>
                  <a:srgbClr val="591562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Monitoring</a:t>
            </a:r>
            <a:endParaRPr sz="3600" b="1">
              <a:solidFill>
                <a:srgbClr val="591562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976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6"/>
          <p:cNvSpPr txBox="1">
            <a:spLocks noGrp="1"/>
          </p:cNvSpPr>
          <p:nvPr>
            <p:ph type="ctrTitle"/>
          </p:nvPr>
        </p:nvSpPr>
        <p:spPr>
          <a:xfrm>
            <a:off x="1905000" y="289560"/>
            <a:ext cx="8382000" cy="93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None/>
            </a:pPr>
            <a:r>
              <a:rPr lang="en-US" dirty="0"/>
              <a:t>Data Drift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8B8F9-C871-C304-E24E-A0D82BFEC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18" r="1701"/>
          <a:stretch/>
        </p:blipFill>
        <p:spPr>
          <a:xfrm>
            <a:off x="1877860" y="2141950"/>
            <a:ext cx="8436280" cy="31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12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 txBox="1">
            <a:spLocks noGrp="1"/>
          </p:cNvSpPr>
          <p:nvPr>
            <p:ph type="title"/>
          </p:nvPr>
        </p:nvSpPr>
        <p:spPr>
          <a:xfrm>
            <a:off x="1536192" y="399429"/>
            <a:ext cx="9119616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Medium"/>
              <a:buNone/>
            </a:pPr>
            <a:r>
              <a:rPr lang="en-US"/>
              <a:t>What is Drift?</a:t>
            </a:r>
            <a:endParaRPr/>
          </a:p>
        </p:txBody>
      </p:sp>
      <p:sp>
        <p:nvSpPr>
          <p:cNvPr id="267" name="Google Shape;267;p10"/>
          <p:cNvSpPr txBox="1"/>
          <p:nvPr/>
        </p:nvSpPr>
        <p:spPr>
          <a:xfrm>
            <a:off x="6745021" y="3167407"/>
            <a:ext cx="307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 Drift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2406212" y="3169525"/>
            <a:ext cx="203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Drift</a:t>
            </a:r>
            <a:endParaRPr sz="2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10"/>
          <p:cNvSpPr txBox="1">
            <a:spLocks noGrp="1"/>
          </p:cNvSpPr>
          <p:nvPr>
            <p:ph type="body" idx="4294967295"/>
          </p:nvPr>
        </p:nvSpPr>
        <p:spPr>
          <a:xfrm>
            <a:off x="838200" y="1332848"/>
            <a:ext cx="105156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8000" lvl="0" indent="-27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u="sng" dirty="0">
                <a:solidFill>
                  <a:schemeClr val="hlink"/>
                </a:solidFill>
                <a:hlinkClick r:id="rId3"/>
              </a:rPr>
              <a:t>Drift</a:t>
            </a:r>
            <a:r>
              <a:rPr lang="en-US" sz="2200" dirty="0"/>
              <a:t> is a situation where the data, labels or their joint distribution changes over time. </a:t>
            </a:r>
            <a:endParaRPr sz="2200" dirty="0"/>
          </a:p>
          <a:p>
            <a:pPr marL="288000" lvl="0" indent="-275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•"/>
            </a:pPr>
            <a:r>
              <a:rPr lang="en-US" sz="2200" dirty="0"/>
              <a:t>Drift can be categorized into two broad categories: </a:t>
            </a:r>
            <a:endParaRPr sz="2200" dirty="0"/>
          </a:p>
        </p:txBody>
      </p:sp>
      <p:pic>
        <p:nvPicPr>
          <p:cNvPr id="270" name="Google Shape;27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036" y="3733638"/>
            <a:ext cx="2768280" cy="189951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AE41FC-A923-F13E-272D-68AF368B68E4}"/>
                  </a:ext>
                </a:extLst>
              </p:cNvPr>
              <p:cNvSpPr txBox="1"/>
              <p:nvPr/>
            </p:nvSpPr>
            <p:spPr>
              <a:xfrm>
                <a:off x="2220474" y="5810678"/>
                <a:ext cx="24102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AE41FC-A923-F13E-272D-68AF368B6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474" y="5810678"/>
                <a:ext cx="24102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6B2AE-0810-CF51-280D-EF7EB35E7D84}"/>
                  </a:ext>
                </a:extLst>
              </p:cNvPr>
              <p:cNvSpPr txBox="1"/>
              <p:nvPr/>
            </p:nvSpPr>
            <p:spPr>
              <a:xfrm>
                <a:off x="6883373" y="5869133"/>
                <a:ext cx="30881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06B2AE-0810-CF51-280D-EF7EB35E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73" y="5869133"/>
                <a:ext cx="308815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33E959B-D1EF-727E-9A01-DF0C84BBE682}"/>
              </a:ext>
            </a:extLst>
          </p:cNvPr>
          <p:cNvGrpSpPr/>
          <p:nvPr/>
        </p:nvGrpSpPr>
        <p:grpSpPr>
          <a:xfrm>
            <a:off x="1417320" y="3860709"/>
            <a:ext cx="4327676" cy="1615531"/>
            <a:chOff x="1417320" y="3860709"/>
            <a:chExt cx="4327676" cy="1615531"/>
          </a:xfrm>
        </p:grpSpPr>
        <p:pic>
          <p:nvPicPr>
            <p:cNvPr id="5" name="Picture 2" descr="Output of the TrainTestLabelDrift check">
              <a:extLst>
                <a:ext uri="{FF2B5EF4-FFF2-40B4-BE49-F238E27FC236}">
                  <a16:creationId xmlns:a16="http://schemas.microsoft.com/office/drawing/2014/main" id="{009AF11B-5A59-4B7A-A393-6073B93BBC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08" t="39334" r="23552" b="16545"/>
            <a:stretch/>
          </p:blipFill>
          <p:spPr bwMode="auto">
            <a:xfrm>
              <a:off x="1417320" y="3860709"/>
              <a:ext cx="4311132" cy="1472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AAA0B63-19CE-0692-671B-5B9B3DA05646}"/>
                </a:ext>
              </a:extLst>
            </p:cNvPr>
            <p:cNvCxnSpPr>
              <a:cxnSpLocks/>
            </p:cNvCxnSpPr>
            <p:nvPr/>
          </p:nvCxnSpPr>
          <p:spPr>
            <a:xfrm>
              <a:off x="1417320" y="5476240"/>
              <a:ext cx="43111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D93885-AA66-3814-3850-247230F72EB0}"/>
                </a:ext>
              </a:extLst>
            </p:cNvPr>
            <p:cNvSpPr txBox="1"/>
            <p:nvPr/>
          </p:nvSpPr>
          <p:spPr>
            <a:xfrm>
              <a:off x="4268310" y="4139758"/>
              <a:ext cx="1476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BB7A9"/>
                  </a:solidFill>
                </a:rPr>
                <a:t>production</a:t>
              </a:r>
              <a:endParaRPr lang="en-IL" dirty="0">
                <a:solidFill>
                  <a:srgbClr val="7BB7A9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CC48B6-B848-634F-668F-62A893E66DD2}"/>
                </a:ext>
              </a:extLst>
            </p:cNvPr>
            <p:cNvSpPr txBox="1"/>
            <p:nvPr/>
          </p:nvSpPr>
          <p:spPr>
            <a:xfrm>
              <a:off x="2834543" y="3955092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train</a:t>
              </a:r>
              <a:endParaRPr lang="en-IL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title"/>
          </p:nvPr>
        </p:nvSpPr>
        <p:spPr>
          <a:xfrm>
            <a:off x="1536192" y="399429"/>
            <a:ext cx="9119616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Medium"/>
              <a:buNone/>
            </a:pPr>
            <a:r>
              <a:rPr lang="en-US" dirty="0"/>
              <a:t>Why is Drift Important?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80" name="Google Shape;280;p14"/>
          <p:cNvSpPr txBox="1">
            <a:spLocks noGrp="1"/>
          </p:cNvSpPr>
          <p:nvPr>
            <p:ph type="body" idx="1"/>
          </p:nvPr>
        </p:nvSpPr>
        <p:spPr>
          <a:xfrm>
            <a:off x="838200" y="1485250"/>
            <a:ext cx="8263200" cy="4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8000" lvl="0" indent="-27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 dirty="0" err="1"/>
              <a:t>Expectability</a:t>
            </a:r>
            <a:r>
              <a:rPr lang="en-US" sz="2200" dirty="0"/>
              <a:t>. If your model was trained and tested on different data from the production data, how can you guarantee its behavior? </a:t>
            </a:r>
            <a:endParaRPr sz="2200" dirty="0"/>
          </a:p>
          <a:p>
            <a:pPr marL="288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/>
          </a:p>
          <a:p>
            <a:pPr marL="288000" lvl="0" indent="-275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 dirty="0"/>
              <a:t>Performance</a:t>
            </a:r>
            <a:r>
              <a:rPr lang="en-US" sz="2200" dirty="0"/>
              <a:t>. D</a:t>
            </a:r>
            <a:r>
              <a:rPr lang="en-US" sz="2200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rifted production data commonly mean deterioration in performance. </a:t>
            </a:r>
            <a:endParaRPr sz="2200" dirty="0"/>
          </a:p>
          <a:p>
            <a:pPr marL="608399" lvl="1" indent="-313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Data Drift: when weak model segments become more prominent.</a:t>
            </a:r>
            <a:endParaRPr sz="2200" dirty="0"/>
          </a:p>
          <a:p>
            <a:pPr marL="608399" lvl="1" indent="-275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2200" dirty="0"/>
              <a:t>Concept Drift: The model’s previously accurate predictions become false.</a:t>
            </a:r>
            <a:endParaRPr sz="2200" dirty="0"/>
          </a:p>
        </p:txBody>
      </p:sp>
      <p:pic>
        <p:nvPicPr>
          <p:cNvPr id="281" name="Google Shape;281;p14"/>
          <p:cNvPicPr preferRelativeResize="0"/>
          <p:nvPr/>
        </p:nvPicPr>
        <p:blipFill rotWithShape="1">
          <a:blip r:embed="rId3">
            <a:alphaModFix/>
          </a:blip>
          <a:srcRect b="8734"/>
          <a:stretch/>
        </p:blipFill>
        <p:spPr>
          <a:xfrm>
            <a:off x="9562200" y="3484724"/>
            <a:ext cx="2476500" cy="24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4"/>
          <p:cNvPicPr preferRelativeResize="0"/>
          <p:nvPr/>
        </p:nvPicPr>
        <p:blipFill rotWithShape="1">
          <a:blip r:embed="rId4">
            <a:alphaModFix/>
          </a:blip>
          <a:srcRect l="10399" r="9849"/>
          <a:stretch/>
        </p:blipFill>
        <p:spPr>
          <a:xfrm>
            <a:off x="9644950" y="1378738"/>
            <a:ext cx="2311001" cy="18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 txBox="1">
            <a:spLocks noGrp="1"/>
          </p:cNvSpPr>
          <p:nvPr>
            <p:ph type="title"/>
          </p:nvPr>
        </p:nvSpPr>
        <p:spPr>
          <a:xfrm>
            <a:off x="1536192" y="399429"/>
            <a:ext cx="9119616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Medium"/>
              <a:buNone/>
            </a:pPr>
            <a:r>
              <a:rPr lang="en-US" dirty="0"/>
              <a:t>Detecting Drift – Univariate</a:t>
            </a:r>
            <a:endParaRPr dirty="0"/>
          </a:p>
        </p:txBody>
      </p:sp>
      <p:sp>
        <p:nvSpPr>
          <p:cNvPr id="267" name="Google Shape;267;p10"/>
          <p:cNvSpPr txBox="1"/>
          <p:nvPr/>
        </p:nvSpPr>
        <p:spPr>
          <a:xfrm>
            <a:off x="6362636" y="1159969"/>
            <a:ext cx="307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1463344" y="1159969"/>
            <a:ext cx="203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Numeric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A11FAA-FD9E-18F0-1277-18F0F6DBC7E7}"/>
              </a:ext>
            </a:extLst>
          </p:cNvPr>
          <p:cNvSpPr txBox="1">
            <a:spLocks/>
          </p:cNvSpPr>
          <p:nvPr/>
        </p:nvSpPr>
        <p:spPr>
          <a:xfrm>
            <a:off x="979517" y="1842685"/>
            <a:ext cx="4962787" cy="4758055"/>
          </a:xfrm>
          <a:prstGeom prst="rect">
            <a:avLst/>
          </a:prstGeom>
        </p:spPr>
        <p:txBody>
          <a:bodyPr>
            <a:normAutofit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tests</a:t>
            </a:r>
          </a:p>
          <a:p>
            <a:pPr lvl="1"/>
            <a:r>
              <a:rPr lang="en-US" dirty="0"/>
              <a:t>Kolmogorov-Smirnov</a:t>
            </a:r>
          </a:p>
          <a:p>
            <a:r>
              <a:rPr lang="en-US" dirty="0"/>
              <a:t>Distance metrics</a:t>
            </a:r>
          </a:p>
          <a:p>
            <a:pPr lvl="1"/>
            <a:r>
              <a:rPr lang="en-US" dirty="0"/>
              <a:t>Earth Movers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619D7-DF0B-5C66-CA75-576E9662A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866" y="4594607"/>
            <a:ext cx="4466617" cy="1726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9DF14-3CBC-D530-48F0-6E1D5DFEC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4" y="4594607"/>
            <a:ext cx="4286498" cy="1662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9E939C2-2DF2-4067-06C2-855C506BD9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7780" y="1880092"/>
                <a:ext cx="4962787" cy="47580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88000" indent="-3240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1pPr>
                <a:lvl2pPr marL="608400" indent="-2880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914400" indent="-2664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3pPr>
                <a:lvl4pPr marL="1242000" indent="-2664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4pPr>
                <a:lvl5pPr marL="1519200" indent="-2664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Statistical tests</a:t>
                </a:r>
              </a:p>
              <a:p>
                <a:pPr lvl="1"/>
                <a:r>
                  <a:rPr lang="en-US" dirty="0"/>
                  <a:t>Cramer’s-V</a:t>
                </a:r>
              </a:p>
              <a:p>
                <a:r>
                  <a:rPr lang="en-US" dirty="0"/>
                  <a:t>Heuristic methods</a:t>
                </a:r>
              </a:p>
              <a:p>
                <a:pPr lvl="1"/>
                <a:r>
                  <a:rPr lang="en-US" dirty="0"/>
                  <a:t>PSI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nary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9E939C2-2DF2-4067-06C2-855C506B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780" y="1880092"/>
                <a:ext cx="4962787" cy="4758055"/>
              </a:xfrm>
              <a:prstGeom prst="rect">
                <a:avLst/>
              </a:prstGeom>
              <a:blipFill>
                <a:blip r:embed="rId5"/>
                <a:stretch>
                  <a:fillRect l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53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3F74-51FC-54B3-FBA7-B5F46F9D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Drift – Multi-Feature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2366E-ECB8-C66D-644D-93B5E5E2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238"/>
            <a:ext cx="4962787" cy="4758055"/>
          </a:xfrm>
        </p:spPr>
        <p:txBody>
          <a:bodyPr>
            <a:normAutofit/>
          </a:bodyPr>
          <a:lstStyle/>
          <a:p>
            <a:r>
              <a:rPr lang="en-US" dirty="0"/>
              <a:t>“Domain Classifier” / “Adversarial Validation”</a:t>
            </a:r>
          </a:p>
          <a:p>
            <a:endParaRPr lang="en-US" dirty="0"/>
          </a:p>
          <a:p>
            <a:r>
              <a:rPr lang="en-US" dirty="0"/>
              <a:t>Train a model to tell train and test apart</a:t>
            </a:r>
          </a:p>
          <a:p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A9ECA79-E8F0-4099-F286-04189F1669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9" name="Picture 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ECD12002-9E5D-0BDB-5E6D-9D0EBFF3B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69" y="1156196"/>
            <a:ext cx="4734263" cy="5302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03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"/>
          <p:cNvSpPr txBox="1">
            <a:spLocks noGrp="1"/>
          </p:cNvSpPr>
          <p:nvPr>
            <p:ph type="title"/>
          </p:nvPr>
        </p:nvSpPr>
        <p:spPr>
          <a:xfrm>
            <a:off x="809900" y="399430"/>
            <a:ext cx="5180012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Medium"/>
              <a:buNone/>
            </a:pPr>
            <a:r>
              <a:rPr lang="en-US"/>
              <a:t>	About Me</a:t>
            </a:r>
            <a:endParaRPr/>
          </a:p>
        </p:txBody>
      </p:sp>
      <p:sp>
        <p:nvSpPr>
          <p:cNvPr id="182" name="Google Shape;182;p2"/>
          <p:cNvSpPr txBox="1">
            <a:spLocks noGrp="1"/>
          </p:cNvSpPr>
          <p:nvPr>
            <p:ph type="body" idx="1"/>
          </p:nvPr>
        </p:nvSpPr>
        <p:spPr>
          <a:xfrm>
            <a:off x="6197601" y="399430"/>
            <a:ext cx="5157787" cy="7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	About</a:t>
            </a:r>
            <a:endParaRPr/>
          </a:p>
        </p:txBody>
      </p:sp>
      <p:sp>
        <p:nvSpPr>
          <p:cNvPr id="183" name="Google Shape;183;p2"/>
          <p:cNvSpPr txBox="1">
            <a:spLocks noGrp="1"/>
          </p:cNvSpPr>
          <p:nvPr>
            <p:ph type="body" idx="2"/>
          </p:nvPr>
        </p:nvSpPr>
        <p:spPr>
          <a:xfrm>
            <a:off x="792480" y="170370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dirty="0"/>
              <a:t>Nadav Barak</a:t>
            </a:r>
          </a:p>
          <a:p>
            <a:pPr marL="3429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dirty="0"/>
              <a:t>~9 Years in Data Domains</a:t>
            </a:r>
          </a:p>
          <a:p>
            <a:pPr marL="800100" lvl="1" indent="-342900">
              <a:spcBef>
                <a:spcPts val="0"/>
              </a:spcBef>
              <a:buClr>
                <a:schemeClr val="accent1"/>
              </a:buClr>
              <a:buSzPts val="2400"/>
            </a:pPr>
            <a:r>
              <a:rPr lang="en-US" dirty="0"/>
              <a:t>Data Analysis</a:t>
            </a:r>
          </a:p>
          <a:p>
            <a:pPr marL="800100" lvl="1" indent="-342900">
              <a:spcBef>
                <a:spcPts val="0"/>
              </a:spcBef>
              <a:buClr>
                <a:schemeClr val="accent1"/>
              </a:buClr>
              <a:buSzPts val="2400"/>
            </a:pPr>
            <a:r>
              <a:rPr lang="en-US" dirty="0"/>
              <a:t>Math</a:t>
            </a:r>
          </a:p>
          <a:p>
            <a:pPr marL="800100" lvl="1" indent="-342900">
              <a:spcBef>
                <a:spcPts val="0"/>
              </a:spcBef>
              <a:buClr>
                <a:schemeClr val="accent1"/>
              </a:buClr>
              <a:buSzPts val="2400"/>
            </a:pPr>
            <a:r>
              <a:rPr lang="en-US" dirty="0"/>
              <a:t>Data Science</a:t>
            </a:r>
          </a:p>
          <a:p>
            <a:pPr marL="342900" lvl="0" indent="-3429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ML Lead @ </a:t>
            </a:r>
            <a:r>
              <a:rPr lang="en-US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Deepchecks</a:t>
            </a:r>
            <a:endParaRPr sz="2000" dirty="0"/>
          </a:p>
        </p:txBody>
      </p:sp>
      <p:sp>
        <p:nvSpPr>
          <p:cNvPr id="184" name="Google Shape;184;p2"/>
          <p:cNvSpPr txBox="1">
            <a:spLocks noGrp="1"/>
          </p:cNvSpPr>
          <p:nvPr>
            <p:ph type="body" idx="3"/>
          </p:nvPr>
        </p:nvSpPr>
        <p:spPr>
          <a:xfrm>
            <a:off x="6172200" y="170370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8000" lvl="0" indent="-288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</a:pPr>
            <a:r>
              <a:rPr lang="en-US" dirty="0"/>
              <a:t>Founded 3 years ago</a:t>
            </a:r>
            <a:endParaRPr dirty="0"/>
          </a:p>
          <a:p>
            <a:pPr marL="288000" lvl="0" indent="-288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</a:pPr>
            <a:r>
              <a:rPr lang="en-US" dirty="0"/>
              <a:t>Continuous Validation for ML Systems</a:t>
            </a:r>
          </a:p>
          <a:p>
            <a:pPr marL="288000" lvl="0" indent="-2880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</a:pPr>
            <a:r>
              <a:rPr lang="en-US" dirty="0"/>
              <a:t>Open Source</a:t>
            </a:r>
          </a:p>
          <a:p>
            <a:pPr marL="745200" lvl="1" indent="-288000">
              <a:spcBef>
                <a:spcPts val="1000"/>
              </a:spcBef>
              <a:buClr>
                <a:schemeClr val="accent3"/>
              </a:buClr>
              <a:buSzPts val="2400"/>
            </a:pPr>
            <a:r>
              <a:rPr lang="en-US" sz="1600" dirty="0"/>
              <a:t>Tabular, Computer Vision, NLP</a:t>
            </a:r>
          </a:p>
          <a:p>
            <a:pPr marL="288000" lvl="0" indent="-135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endParaRPr lang="en-US" dirty="0"/>
          </a:p>
          <a:p>
            <a:pPr marL="288000" lvl="0" indent="-135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pic>
        <p:nvPicPr>
          <p:cNvPr id="185" name="Google Shape;18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9242" y="575603"/>
            <a:ext cx="2487936" cy="373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"/>
          <p:cNvGrpSpPr/>
          <p:nvPr/>
        </p:nvGrpSpPr>
        <p:grpSpPr>
          <a:xfrm>
            <a:off x="9370609" y="4735186"/>
            <a:ext cx="2096970" cy="1254578"/>
            <a:chOff x="6081608" y="5064353"/>
            <a:chExt cx="3268438" cy="1955446"/>
          </a:xfrm>
        </p:grpSpPr>
        <p:sp>
          <p:nvSpPr>
            <p:cNvPr id="187" name="Google Shape;187;p2"/>
            <p:cNvSpPr/>
            <p:nvPr/>
          </p:nvSpPr>
          <p:spPr>
            <a:xfrm>
              <a:off x="6081608" y="5064353"/>
              <a:ext cx="3268438" cy="19554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Production Monitoring &amp; CI/CD</a:t>
              </a:r>
              <a:endParaRPr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88" name="Google Shape;188;p2"/>
            <p:cNvPicPr preferRelativeResize="0"/>
            <p:nvPr/>
          </p:nvPicPr>
          <p:blipFill rotWithShape="1">
            <a:blip r:embed="rId4">
              <a:alphaModFix/>
            </a:blip>
            <a:srcRect r="83476"/>
            <a:stretch/>
          </p:blipFill>
          <p:spPr>
            <a:xfrm>
              <a:off x="7613581" y="6557510"/>
              <a:ext cx="414314" cy="3766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"/>
            <p:cNvSpPr txBox="1"/>
            <p:nvPr/>
          </p:nvSpPr>
          <p:spPr>
            <a:xfrm>
              <a:off x="6192788" y="5314253"/>
              <a:ext cx="2841586" cy="395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0" u="none" strike="noStrike" cap="none" dirty="0">
                  <a:solidFill>
                    <a:srgbClr val="591562"/>
                  </a:solidFill>
                  <a:latin typeface="Poppins"/>
                  <a:ea typeface="Poppins"/>
                  <a:cs typeface="Poppins"/>
                  <a:sym typeface="Poppins"/>
                </a:rPr>
                <a:t>DEEPCHECKS HUB</a:t>
              </a:r>
              <a:endParaRPr sz="1000" b="0" i="0" u="none" strike="noStrike" cap="none" dirty="0">
                <a:solidFill>
                  <a:srgbClr val="59156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0" name="Google Shape;190;p2"/>
          <p:cNvGrpSpPr/>
          <p:nvPr/>
        </p:nvGrpSpPr>
        <p:grpSpPr>
          <a:xfrm>
            <a:off x="6967467" y="4745419"/>
            <a:ext cx="1975676" cy="1254579"/>
            <a:chOff x="9869529" y="4666459"/>
            <a:chExt cx="1975676" cy="1254579"/>
          </a:xfrm>
        </p:grpSpPr>
        <p:grpSp>
          <p:nvGrpSpPr>
            <p:cNvPr id="191" name="Google Shape;191;p2"/>
            <p:cNvGrpSpPr/>
            <p:nvPr/>
          </p:nvGrpSpPr>
          <p:grpSpPr>
            <a:xfrm>
              <a:off x="9869529" y="4666459"/>
              <a:ext cx="1975676" cy="1254579"/>
              <a:chOff x="11726777" y="4846774"/>
              <a:chExt cx="2593234" cy="1646736"/>
            </a:xfrm>
          </p:grpSpPr>
          <p:sp>
            <p:nvSpPr>
              <p:cNvPr id="192" name="Google Shape;192;p2"/>
              <p:cNvSpPr/>
              <p:nvPr/>
            </p:nvSpPr>
            <p:spPr>
              <a:xfrm>
                <a:off x="11726777" y="4846774"/>
                <a:ext cx="2593234" cy="1646736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Test Suites for Offline Validation</a:t>
                </a:r>
                <a:endParaRPr sz="1400" b="0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3" name="Google Shape;193;p2"/>
              <p:cNvSpPr txBox="1"/>
              <p:nvPr/>
            </p:nvSpPr>
            <p:spPr>
              <a:xfrm>
                <a:off x="11765540" y="5055319"/>
                <a:ext cx="2554470" cy="3231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i="0" u="none" strike="noStrike" cap="none" dirty="0">
                    <a:solidFill>
                      <a:srgbClr val="591562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 OPEN-SOURCE PACKAGE</a:t>
                </a:r>
                <a:endParaRPr sz="1000" b="0" i="0" u="none" strike="noStrike" cap="none" dirty="0">
                  <a:solidFill>
                    <a:srgbClr val="59156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pic>
            <p:nvPicPr>
              <p:cNvPr id="194" name="Google Shape;194;p2"/>
              <p:cNvPicPr preferRelativeResize="0"/>
              <p:nvPr/>
            </p:nvPicPr>
            <p:blipFill rotWithShape="1">
              <a:blip r:embed="rId4">
                <a:alphaModFix/>
              </a:blip>
              <a:srcRect r="83476"/>
              <a:stretch/>
            </p:blipFill>
            <p:spPr>
              <a:xfrm>
                <a:off x="12734227" y="6113909"/>
                <a:ext cx="366799" cy="3334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5" name="Google Shape;195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31187" y="4842260"/>
              <a:ext cx="202567" cy="20256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  <p:pic>
        <p:nvPicPr>
          <p:cNvPr id="4" name="Picture 3" descr="A person with a beard crossing his arms&#10;&#10;Description automatically generated">
            <a:extLst>
              <a:ext uri="{FF2B5EF4-FFF2-40B4-BE49-F238E27FC236}">
                <a16:creationId xmlns:a16="http://schemas.microsoft.com/office/drawing/2014/main" id="{B278D807-417F-4B43-4536-DF082F67A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27"/>
          <a:stretch/>
        </p:blipFill>
        <p:spPr>
          <a:xfrm>
            <a:off x="4020875" y="398724"/>
            <a:ext cx="1852139" cy="1473075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1513CB28-1563-3AC4-3EDB-A37FB475E7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7695" r="10487" b="30766"/>
          <a:stretch/>
        </p:blipFill>
        <p:spPr>
          <a:xfrm>
            <a:off x="2040556" y="4620126"/>
            <a:ext cx="1819175" cy="18384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"/>
          <p:cNvSpPr txBox="1">
            <a:spLocks noGrp="1"/>
          </p:cNvSpPr>
          <p:nvPr>
            <p:ph type="ctrTitle"/>
          </p:nvPr>
        </p:nvSpPr>
        <p:spPr>
          <a:xfrm>
            <a:off x="1905000" y="2270760"/>
            <a:ext cx="83820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None/>
            </a:pPr>
            <a:r>
              <a:rPr lang="en-US" dirty="0"/>
              <a:t>Detecting Drift in Unstructured Data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CBE5-8229-797E-A41F-397877D8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olidFill>
                  <a:schemeClr val="accent1"/>
                </a:solidFill>
              </a:rPr>
              <a:t>&amp;</a:t>
            </a:r>
            <a:r>
              <a:rPr lang="en-US" dirty="0"/>
              <a:t> Model Validations</a:t>
            </a:r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B04DBA-6416-3EE6-5CBB-5A3603F7A1EF}"/>
              </a:ext>
            </a:extLst>
          </p:cNvPr>
          <p:cNvSpPr/>
          <p:nvPr/>
        </p:nvSpPr>
        <p:spPr>
          <a:xfrm>
            <a:off x="1907096" y="2515228"/>
            <a:ext cx="3399639" cy="123381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Integrity</a:t>
            </a:r>
            <a:endParaRPr lang="en-IL" sz="36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8D039D-D0ED-B803-6035-9069765617C2}"/>
              </a:ext>
            </a:extLst>
          </p:cNvPr>
          <p:cNvSpPr/>
          <p:nvPr/>
        </p:nvSpPr>
        <p:spPr>
          <a:xfrm>
            <a:off x="6886874" y="2515228"/>
            <a:ext cx="3399639" cy="123381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Distribution </a:t>
            </a:r>
            <a:r>
              <a:rPr lang="en-US" sz="3600" dirty="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&amp;</a:t>
            </a:r>
            <a:r>
              <a:rPr lang="en-US" sz="36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Performance</a:t>
            </a:r>
            <a:endParaRPr lang="en-IL" sz="36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5AB70A6-893F-6962-7C28-947B035A8B92}"/>
              </a:ext>
            </a:extLst>
          </p:cNvPr>
          <p:cNvSpPr txBox="1">
            <a:spLocks/>
          </p:cNvSpPr>
          <p:nvPr/>
        </p:nvSpPr>
        <p:spPr>
          <a:xfrm>
            <a:off x="1907096" y="3863340"/>
            <a:ext cx="3665220" cy="270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Sticky </a:t>
            </a:r>
            <a:r>
              <a:rPr lang="en-US" sz="2400" dirty="0" err="1"/>
              <a:t>keysssss</a:t>
            </a:r>
            <a:endParaRPr lang="en-US" sz="2400" dirty="0"/>
          </a:p>
          <a:p>
            <a:r>
              <a:rPr lang="en-US" sz="2400" dirty="0"/>
              <a:t>Gibberish</a:t>
            </a:r>
          </a:p>
          <a:p>
            <a:r>
              <a:rPr lang="en-US" sz="2400" dirty="0"/>
              <a:t>Sample leakage</a:t>
            </a:r>
          </a:p>
          <a:p>
            <a:pPr lvl="1"/>
            <a:endParaRPr lang="en-IL" sz="20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C53331A-913C-F113-0FE9-9C6887F32121}"/>
              </a:ext>
            </a:extLst>
          </p:cNvPr>
          <p:cNvSpPr txBox="1">
            <a:spLocks/>
          </p:cNvSpPr>
          <p:nvPr/>
        </p:nvSpPr>
        <p:spPr>
          <a:xfrm>
            <a:off x="6886874" y="3863340"/>
            <a:ext cx="3665220" cy="2705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Drift Detection</a:t>
            </a:r>
          </a:p>
          <a:p>
            <a:r>
              <a:rPr lang="en-US" sz="2400" dirty="0"/>
              <a:t>Shortcuts</a:t>
            </a:r>
          </a:p>
          <a:p>
            <a:r>
              <a:rPr lang="en-US" sz="2400" dirty="0"/>
              <a:t>Weak Segments</a:t>
            </a:r>
          </a:p>
          <a:p>
            <a:pPr lvl="1"/>
            <a:endParaRPr lang="en-IL" sz="2000" dirty="0"/>
          </a:p>
        </p:txBody>
      </p:sp>
      <p:sp>
        <p:nvSpPr>
          <p:cNvPr id="10" name="Google Shape;293;p19">
            <a:extLst>
              <a:ext uri="{FF2B5EF4-FFF2-40B4-BE49-F238E27FC236}">
                <a16:creationId xmlns:a16="http://schemas.microsoft.com/office/drawing/2014/main" id="{44C101F9-435E-D512-18F7-D76854617F38}"/>
              </a:ext>
            </a:extLst>
          </p:cNvPr>
          <p:cNvSpPr/>
          <p:nvPr/>
        </p:nvSpPr>
        <p:spPr>
          <a:xfrm>
            <a:off x="6619686" y="2278197"/>
            <a:ext cx="3932408" cy="363492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3"/>
            </a:solidFill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spcBef>
                <a:spcPts val="600"/>
              </a:spcBef>
            </a:pPr>
            <a:endParaRPr lang="en-US" dirty="0">
              <a:latin typeface="Poppins" pitchFamily="2" charset="77"/>
              <a:cs typeface="Poppins" pitchFamily="2" charset="77"/>
              <a:sym typeface="Montserrat Medium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1E6935-6F61-5D57-85E2-CC8364588ABE}"/>
              </a:ext>
            </a:extLst>
          </p:cNvPr>
          <p:cNvSpPr txBox="1">
            <a:spLocks/>
          </p:cNvSpPr>
          <p:nvPr/>
        </p:nvSpPr>
        <p:spPr>
          <a:xfrm>
            <a:off x="6886874" y="3818465"/>
            <a:ext cx="3338121" cy="185861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wrap="square" lIns="36000" tIns="36000" rIns="36000" bIns="36000" rtlCol="0" anchor="ctr" anchorCtr="0">
            <a:normAutofit fontScale="92500"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400" lvl="1" indent="0" algn="ctr">
              <a:buNone/>
            </a:pPr>
            <a:r>
              <a:rPr lang="en-US" sz="3600" b="1" dirty="0">
                <a:ln w="3175"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 to structured</a:t>
            </a:r>
            <a:endParaRPr lang="en-IL" sz="3600" b="1" dirty="0">
              <a:ln w="3175"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B5FADE8-074C-9A9E-7615-2F70509AEAB4}"/>
              </a:ext>
            </a:extLst>
          </p:cNvPr>
          <p:cNvSpPr txBox="1">
            <a:spLocks/>
          </p:cNvSpPr>
          <p:nvPr/>
        </p:nvSpPr>
        <p:spPr>
          <a:xfrm>
            <a:off x="1746099" y="3863340"/>
            <a:ext cx="3338121" cy="185861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wrap="square" lIns="36000" tIns="36000" rIns="36000" bIns="36000" rtlCol="0" anchor="ctr" anchorCtr="0">
            <a:normAutofit fontScale="92500"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400" lvl="1" indent="0" algn="ctr">
              <a:buNone/>
            </a:pPr>
            <a:r>
              <a:rPr lang="en-US" sz="3600" b="1" dirty="0">
                <a:ln w="3175"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 unstructured</a:t>
            </a:r>
            <a:endParaRPr lang="en-IL" sz="3600" b="1" dirty="0">
              <a:ln w="3175"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804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EF532-4826-E75E-A586-2BF390D0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The Problem</a:t>
            </a:r>
            <a:endParaRPr lang="en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CDA6BE-14D9-F24D-49F3-8610E5D0400A}"/>
              </a:ext>
            </a:extLst>
          </p:cNvPr>
          <p:cNvGrpSpPr/>
          <p:nvPr/>
        </p:nvGrpSpPr>
        <p:grpSpPr>
          <a:xfrm>
            <a:off x="2256639" y="1690768"/>
            <a:ext cx="3399639" cy="2134612"/>
            <a:chOff x="7017391" y="1485238"/>
            <a:chExt cx="3399639" cy="2134612"/>
          </a:xfrm>
        </p:grpSpPr>
        <p:pic>
          <p:nvPicPr>
            <p:cNvPr id="16" name="Graphic 15" descr="Newspaper with solid fill">
              <a:extLst>
                <a:ext uri="{FF2B5EF4-FFF2-40B4-BE49-F238E27FC236}">
                  <a16:creationId xmlns:a16="http://schemas.microsoft.com/office/drawing/2014/main" id="{BDF12D04-D680-75E9-BDAE-FBCE60198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20193" y="2340645"/>
              <a:ext cx="1194033" cy="1194033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E0B308-2342-AF6B-FD88-422496B84D2F}"/>
                </a:ext>
              </a:extLst>
            </p:cNvPr>
            <p:cNvSpPr/>
            <p:nvPr/>
          </p:nvSpPr>
          <p:spPr>
            <a:xfrm>
              <a:off x="7017391" y="1485238"/>
              <a:ext cx="3399639" cy="2134612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rPr>
                <a:t>Metadata</a:t>
              </a:r>
              <a:endParaRPr lang="en-IL" sz="36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59A44-9A8D-2B50-A6C3-CD488BFC2FB8}"/>
              </a:ext>
            </a:extLst>
          </p:cNvPr>
          <p:cNvGrpSpPr/>
          <p:nvPr/>
        </p:nvGrpSpPr>
        <p:grpSpPr>
          <a:xfrm>
            <a:off x="6616119" y="1690768"/>
            <a:ext cx="3399639" cy="2134612"/>
            <a:chOff x="7706688" y="1690768"/>
            <a:chExt cx="3399639" cy="2134612"/>
          </a:xfrm>
        </p:grpSpPr>
        <p:pic>
          <p:nvPicPr>
            <p:cNvPr id="14" name="Graphic 13" descr="Triangle Ruler with solid fill">
              <a:extLst>
                <a:ext uri="{FF2B5EF4-FFF2-40B4-BE49-F238E27FC236}">
                  <a16:creationId xmlns:a16="http://schemas.microsoft.com/office/drawing/2014/main" id="{C72EDEB8-8A74-EC77-35DC-2D1773D97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31478" y="2418555"/>
              <a:ext cx="1194033" cy="1194033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847ACAB-312C-D6C3-D439-0AC13273164A}"/>
                </a:ext>
              </a:extLst>
            </p:cNvPr>
            <p:cNvSpPr/>
            <p:nvPr/>
          </p:nvSpPr>
          <p:spPr>
            <a:xfrm>
              <a:off x="7706688" y="1690768"/>
              <a:ext cx="3399639" cy="2134612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rPr>
                <a:t>Properties</a:t>
              </a:r>
              <a:endParaRPr lang="en-IL" sz="36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28B371-AE42-6DC8-BA03-57CDAB59D23D}"/>
              </a:ext>
            </a:extLst>
          </p:cNvPr>
          <p:cNvGrpSpPr/>
          <p:nvPr/>
        </p:nvGrpSpPr>
        <p:grpSpPr>
          <a:xfrm>
            <a:off x="4473429" y="4011722"/>
            <a:ext cx="3399639" cy="2134612"/>
            <a:chOff x="4473429" y="4011722"/>
            <a:chExt cx="3399639" cy="2134612"/>
          </a:xfrm>
        </p:grpSpPr>
        <p:pic>
          <p:nvPicPr>
            <p:cNvPr id="12" name="Graphic 11" descr="Illustrator with solid fill">
              <a:extLst>
                <a:ext uri="{FF2B5EF4-FFF2-40B4-BE49-F238E27FC236}">
                  <a16:creationId xmlns:a16="http://schemas.microsoft.com/office/drawing/2014/main" id="{0B512650-C3F3-75B3-59D1-38F1926D1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76231" y="4827477"/>
              <a:ext cx="1194033" cy="1194033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D57C7AF-6E63-DD49-7B9D-AC8B9395D8AF}"/>
                </a:ext>
              </a:extLst>
            </p:cNvPr>
            <p:cNvSpPr/>
            <p:nvPr/>
          </p:nvSpPr>
          <p:spPr>
            <a:xfrm>
              <a:off x="4473429" y="4011722"/>
              <a:ext cx="3399639" cy="2134612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rPr>
                <a:t>Embeddings</a:t>
              </a:r>
              <a:endParaRPr lang="en-IL" sz="36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50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ad1d2d9f2_1_52"/>
          <p:cNvSpPr txBox="1">
            <a:spLocks noGrp="1"/>
          </p:cNvSpPr>
          <p:nvPr>
            <p:ph type="title"/>
          </p:nvPr>
        </p:nvSpPr>
        <p:spPr>
          <a:xfrm>
            <a:off x="1536192" y="399429"/>
            <a:ext cx="91197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Medium"/>
              <a:buNone/>
            </a:pPr>
            <a:r>
              <a:rPr lang="en-US" dirty="0"/>
              <a:t>Metadata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15" name="Google Shape;315;g1fad1d2d9f2_1_52"/>
          <p:cNvSpPr txBox="1">
            <a:spLocks noGrp="1"/>
          </p:cNvSpPr>
          <p:nvPr>
            <p:ph type="body" idx="1"/>
          </p:nvPr>
        </p:nvSpPr>
        <p:spPr>
          <a:xfrm>
            <a:off x="838200" y="1409050"/>
            <a:ext cx="11181300" cy="4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8000" lvl="0" indent="-27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Metadata is any information that can be collected from external source on the text sample.</a:t>
            </a:r>
            <a:endParaRPr sz="2200" dirty="0"/>
          </a:p>
          <a:p>
            <a:pPr lvl="1" indent="-275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</a:pPr>
            <a:r>
              <a:rPr lang="en-US" sz="2000" dirty="0"/>
              <a:t>information on the person who wrote the text</a:t>
            </a:r>
          </a:p>
          <a:p>
            <a:pPr lvl="1" indent="-275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</a:pPr>
            <a:r>
              <a:rPr lang="en-US" sz="2000" dirty="0"/>
              <a:t>details on the when and where it was published</a:t>
            </a:r>
          </a:p>
          <a:p>
            <a:pPr lvl="1" indent="-275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</a:pPr>
            <a:r>
              <a:rPr lang="en-US" sz="2000" dirty="0"/>
              <a:t>what effect the text had.</a:t>
            </a:r>
            <a:endParaRPr sz="2000" dirty="0"/>
          </a:p>
        </p:txBody>
      </p:sp>
      <p:pic>
        <p:nvPicPr>
          <p:cNvPr id="1026" name="Picture 2" descr="User info card Royalty Free Vector Image - VectorStock">
            <a:extLst>
              <a:ext uri="{FF2B5EF4-FFF2-40B4-BE49-F238E27FC236}">
                <a16:creationId xmlns:a16="http://schemas.microsoft.com/office/drawing/2014/main" id="{C7696089-36DF-99B4-EE23-FBBAD9E6F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t="16914" r="8941" b="24980"/>
          <a:stretch/>
        </p:blipFill>
        <p:spPr bwMode="auto">
          <a:xfrm>
            <a:off x="8092808" y="2533215"/>
            <a:ext cx="3260992" cy="25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53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DD0F-381B-21ED-884D-F531DB31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D4391-3DCE-24C9-469B-EA8D40BB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63" y="1321685"/>
            <a:ext cx="3362325" cy="2755015"/>
          </a:xfrm>
        </p:spPr>
        <p:txBody>
          <a:bodyPr>
            <a:normAutofit/>
          </a:bodyPr>
          <a:lstStyle/>
          <a:p>
            <a:r>
              <a:rPr lang="en-US" dirty="0"/>
              <a:t>Any information that can be derived from the text</a:t>
            </a:r>
            <a:endParaRPr lang="he-I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D81F2C-AA69-4163-F7F1-9F710A1D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57" y="1321685"/>
            <a:ext cx="1316736" cy="13167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980DB7-E87E-2C2E-B496-312316BF0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957" y="2937698"/>
            <a:ext cx="1316736" cy="1316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7BB9B7-2287-114B-3516-55DE91138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957" y="4504866"/>
            <a:ext cx="1316736" cy="131673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C34EBA-8BD3-04DF-A308-F7A32CC55658}"/>
              </a:ext>
            </a:extLst>
          </p:cNvPr>
          <p:cNvSpPr txBox="1">
            <a:spLocks/>
          </p:cNvSpPr>
          <p:nvPr/>
        </p:nvSpPr>
        <p:spPr>
          <a:xfrm>
            <a:off x="5794883" y="3120613"/>
            <a:ext cx="4927600" cy="1371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e-IL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69A12A3-09AB-2D94-5F75-CE6006E9F79A}"/>
              </a:ext>
            </a:extLst>
          </p:cNvPr>
          <p:cNvSpPr txBox="1">
            <a:spLocks/>
          </p:cNvSpPr>
          <p:nvPr/>
        </p:nvSpPr>
        <p:spPr>
          <a:xfrm>
            <a:off x="5794883" y="4890715"/>
            <a:ext cx="4656436" cy="1449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5C60B8-9E9B-E2BE-2FC3-7AECC79F8B10}"/>
              </a:ext>
            </a:extLst>
          </p:cNvPr>
          <p:cNvSpPr txBox="1">
            <a:spLocks/>
          </p:cNvSpPr>
          <p:nvPr/>
        </p:nvSpPr>
        <p:spPr>
          <a:xfrm>
            <a:off x="5775351" y="1274727"/>
            <a:ext cx="5370685" cy="5180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Technical: </a:t>
            </a:r>
          </a:p>
          <a:p>
            <a:pPr lvl="2"/>
            <a:r>
              <a:rPr lang="en-US" dirty="0"/>
              <a:t>Text length, average word length, number of special chars, TF-IDF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Linguistic:</a:t>
            </a:r>
          </a:p>
          <a:p>
            <a:pPr lvl="2"/>
            <a:r>
              <a:rPr lang="en-US" dirty="0"/>
              <a:t>Language, number of nouns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Domain specific:</a:t>
            </a:r>
          </a:p>
          <a:p>
            <a:pPr lvl="2"/>
            <a:r>
              <a:rPr lang="en-US" dirty="0"/>
              <a:t>Sentiment, register, topic</a:t>
            </a:r>
          </a:p>
          <a:p>
            <a:pPr lvl="2"/>
            <a:endParaRPr lang="he-IL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ad1d2d9f2_1_52"/>
          <p:cNvSpPr txBox="1">
            <a:spLocks noGrp="1"/>
          </p:cNvSpPr>
          <p:nvPr>
            <p:ph type="title"/>
          </p:nvPr>
        </p:nvSpPr>
        <p:spPr>
          <a:xfrm>
            <a:off x="1536192" y="399429"/>
            <a:ext cx="91197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Medium"/>
              <a:buNone/>
            </a:pPr>
            <a:r>
              <a:rPr lang="en-US"/>
              <a:t>Embeddings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5" name="Google Shape;315;g1fad1d2d9f2_1_52"/>
          <p:cNvSpPr txBox="1">
            <a:spLocks noGrp="1"/>
          </p:cNvSpPr>
          <p:nvPr>
            <p:ph type="body" idx="1"/>
          </p:nvPr>
        </p:nvSpPr>
        <p:spPr>
          <a:xfrm>
            <a:off x="838200" y="1409050"/>
            <a:ext cx="11181300" cy="4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8000" lvl="0" indent="-275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Embeddings are a low-dimensional continuous </a:t>
            </a:r>
            <a:r>
              <a:rPr lang="en-US" sz="2200" b="1" dirty="0"/>
              <a:t>vector representation</a:t>
            </a:r>
            <a:r>
              <a:rPr lang="en-US" sz="2200" dirty="0"/>
              <a:t> of a sample. Quality embedding capture the essence of a sample such that semantically similar samples will have similar embedding vectors.</a:t>
            </a:r>
            <a:endParaRPr sz="2200" dirty="0"/>
          </a:p>
          <a:p>
            <a:pPr marL="288000" lvl="0" indent="-275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•"/>
            </a:pPr>
            <a:r>
              <a:rPr lang="en-US" sz="2200" dirty="0"/>
              <a:t>In the </a:t>
            </a:r>
            <a:r>
              <a:rPr lang="en-US" sz="22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"/>
                  </a:ext>
                </a:extLst>
              </a:rPr>
              <a:t>context of neural networks</a:t>
            </a:r>
            <a:r>
              <a:rPr lang="en-US" sz="2200" dirty="0"/>
              <a:t>, usually one of the final model layers are used as the embedding.</a:t>
            </a:r>
            <a:endParaRPr sz="2200" dirty="0"/>
          </a:p>
        </p:txBody>
      </p:sp>
      <p:pic>
        <p:nvPicPr>
          <p:cNvPr id="316" name="Google Shape;316;g1fad1d2d9f2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049" y="3566500"/>
            <a:ext cx="5009999" cy="313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EF532-4826-E75E-A586-2BF390D0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The Problem</a:t>
            </a:r>
            <a:endParaRPr lang="en-I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CDA6BE-14D9-F24D-49F3-8610E5D0400A}"/>
              </a:ext>
            </a:extLst>
          </p:cNvPr>
          <p:cNvGrpSpPr/>
          <p:nvPr/>
        </p:nvGrpSpPr>
        <p:grpSpPr>
          <a:xfrm>
            <a:off x="1308677" y="1279720"/>
            <a:ext cx="2988579" cy="1832608"/>
            <a:chOff x="7017391" y="1485238"/>
            <a:chExt cx="3399639" cy="2134612"/>
          </a:xfrm>
        </p:grpSpPr>
        <p:pic>
          <p:nvPicPr>
            <p:cNvPr id="16" name="Graphic 15" descr="Newspaper with solid fill">
              <a:extLst>
                <a:ext uri="{FF2B5EF4-FFF2-40B4-BE49-F238E27FC236}">
                  <a16:creationId xmlns:a16="http://schemas.microsoft.com/office/drawing/2014/main" id="{BDF12D04-D680-75E9-BDAE-FBCE60198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193" y="2340645"/>
              <a:ext cx="1194033" cy="1194033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AE0B308-2342-AF6B-FD88-422496B84D2F}"/>
                </a:ext>
              </a:extLst>
            </p:cNvPr>
            <p:cNvSpPr/>
            <p:nvPr/>
          </p:nvSpPr>
          <p:spPr>
            <a:xfrm>
              <a:off x="7017391" y="1485238"/>
              <a:ext cx="3399639" cy="2134612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rPr>
                <a:t>Metadata</a:t>
              </a:r>
              <a:endParaRPr lang="en-IL" sz="36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59A44-9A8D-2B50-A6C3-CD488BFC2FB8}"/>
              </a:ext>
            </a:extLst>
          </p:cNvPr>
          <p:cNvGrpSpPr/>
          <p:nvPr/>
        </p:nvGrpSpPr>
        <p:grpSpPr>
          <a:xfrm>
            <a:off x="4621284" y="1279720"/>
            <a:ext cx="2988579" cy="1832608"/>
            <a:chOff x="7706688" y="1690768"/>
            <a:chExt cx="3399639" cy="2134612"/>
          </a:xfrm>
        </p:grpSpPr>
        <p:pic>
          <p:nvPicPr>
            <p:cNvPr id="14" name="Graphic 13" descr="Triangle Ruler with solid fill">
              <a:extLst>
                <a:ext uri="{FF2B5EF4-FFF2-40B4-BE49-F238E27FC236}">
                  <a16:creationId xmlns:a16="http://schemas.microsoft.com/office/drawing/2014/main" id="{C72EDEB8-8A74-EC77-35DC-2D1773D97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31478" y="2418555"/>
              <a:ext cx="1194033" cy="1194033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847ACAB-312C-D6C3-D439-0AC13273164A}"/>
                </a:ext>
              </a:extLst>
            </p:cNvPr>
            <p:cNvSpPr/>
            <p:nvPr/>
          </p:nvSpPr>
          <p:spPr>
            <a:xfrm>
              <a:off x="7706688" y="1690768"/>
              <a:ext cx="3399639" cy="2134612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rPr>
                <a:t>Properties</a:t>
              </a:r>
              <a:endParaRPr lang="en-IL" sz="36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28B371-AE42-6DC8-BA03-57CDAB59D23D}"/>
              </a:ext>
            </a:extLst>
          </p:cNvPr>
          <p:cNvGrpSpPr/>
          <p:nvPr/>
        </p:nvGrpSpPr>
        <p:grpSpPr>
          <a:xfrm>
            <a:off x="7933891" y="1279720"/>
            <a:ext cx="2988579" cy="1832608"/>
            <a:chOff x="4473429" y="4011722"/>
            <a:chExt cx="3399639" cy="2134612"/>
          </a:xfrm>
        </p:grpSpPr>
        <p:pic>
          <p:nvPicPr>
            <p:cNvPr id="12" name="Graphic 11" descr="Illustrator with solid fill">
              <a:extLst>
                <a:ext uri="{FF2B5EF4-FFF2-40B4-BE49-F238E27FC236}">
                  <a16:creationId xmlns:a16="http://schemas.microsoft.com/office/drawing/2014/main" id="{0B512650-C3F3-75B3-59D1-38F1926D1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6231" y="4827477"/>
              <a:ext cx="1194033" cy="1194033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D57C7AF-6E63-DD49-7B9D-AC8B9395D8AF}"/>
                </a:ext>
              </a:extLst>
            </p:cNvPr>
            <p:cNvSpPr/>
            <p:nvPr/>
          </p:nvSpPr>
          <p:spPr>
            <a:xfrm>
              <a:off x="4473429" y="4011722"/>
              <a:ext cx="3399639" cy="2134612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rPr>
                <a:t>Embeddings</a:t>
              </a:r>
              <a:endParaRPr lang="en-IL" sz="36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32EE16A-8547-E55A-DFB2-FD7CA2E3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3232079"/>
            <a:ext cx="2932651" cy="313096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Accurate </a:t>
            </a:r>
          </a:p>
          <a:p>
            <a:r>
              <a:rPr lang="en-US" dirty="0"/>
              <a:t>Good for segmentation</a:t>
            </a:r>
          </a:p>
          <a:p>
            <a:r>
              <a:rPr lang="en-US" dirty="0"/>
              <a:t>Not always available</a:t>
            </a:r>
          </a:p>
          <a:p>
            <a:r>
              <a:rPr lang="en-US" dirty="0"/>
              <a:t>Doesn’t describe the 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87F4A-22DC-F050-7237-CF896FDBA379}"/>
              </a:ext>
            </a:extLst>
          </p:cNvPr>
          <p:cNvSpPr txBox="1">
            <a:spLocks/>
          </p:cNvSpPr>
          <p:nvPr/>
        </p:nvSpPr>
        <p:spPr>
          <a:xfrm>
            <a:off x="4863823" y="3229289"/>
            <a:ext cx="2932651" cy="31309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 accurate </a:t>
            </a:r>
          </a:p>
          <a:p>
            <a:r>
              <a:rPr lang="en-US" dirty="0"/>
              <a:t>Good for drift and outliers</a:t>
            </a:r>
          </a:p>
          <a:p>
            <a:r>
              <a:rPr lang="en-US" dirty="0"/>
              <a:t>Depends on domain</a:t>
            </a:r>
          </a:p>
          <a:p>
            <a:r>
              <a:rPr lang="en-US" dirty="0"/>
              <a:t>Describes the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8D9CC3-A7C1-CB62-2C04-A38DAAD6ADD9}"/>
              </a:ext>
            </a:extLst>
          </p:cNvPr>
          <p:cNvSpPr txBox="1">
            <a:spLocks/>
          </p:cNvSpPr>
          <p:nvPr/>
        </p:nvSpPr>
        <p:spPr>
          <a:xfrm>
            <a:off x="8233398" y="3234888"/>
            <a:ext cx="2932651" cy="31309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Accurate </a:t>
            </a:r>
          </a:p>
          <a:p>
            <a:r>
              <a:rPr lang="en-US" dirty="0"/>
              <a:t>Good for drift and outliers</a:t>
            </a:r>
          </a:p>
          <a:p>
            <a:r>
              <a:rPr lang="en-US" dirty="0"/>
              <a:t>Low </a:t>
            </a:r>
            <a:r>
              <a:rPr lang="en-US" dirty="0" err="1"/>
              <a:t>explainability</a:t>
            </a:r>
            <a:endParaRPr lang="en-US" dirty="0"/>
          </a:p>
          <a:p>
            <a:r>
              <a:rPr lang="en-US" dirty="0"/>
              <a:t>Describes the text</a:t>
            </a:r>
          </a:p>
        </p:txBody>
      </p:sp>
    </p:spTree>
    <p:extLst>
      <p:ext uri="{BB962C8B-B14F-4D97-AF65-F5344CB8AC3E}">
        <p14:creationId xmlns:p14="http://schemas.microsoft.com/office/powerpoint/2010/main" val="17891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ad1d2d9f2_1_76"/>
          <p:cNvSpPr txBox="1">
            <a:spLocks noGrp="1"/>
          </p:cNvSpPr>
          <p:nvPr>
            <p:ph type="title"/>
          </p:nvPr>
        </p:nvSpPr>
        <p:spPr>
          <a:xfrm>
            <a:off x="1536192" y="399429"/>
            <a:ext cx="91197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Medium"/>
              <a:buNone/>
            </a:pPr>
            <a:r>
              <a:rPr lang="en-US"/>
              <a:t>Drift Mitigation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0" name="Google Shape;340;g1fad1d2d9f2_1_76"/>
          <p:cNvSpPr txBox="1">
            <a:spLocks noGrp="1"/>
          </p:cNvSpPr>
          <p:nvPr>
            <p:ph type="body" idx="1"/>
          </p:nvPr>
        </p:nvSpPr>
        <p:spPr>
          <a:xfrm>
            <a:off x="838200" y="1561450"/>
            <a:ext cx="10815000" cy="4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88000" lvl="0" indent="-275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 dirty="0"/>
              <a:t>Reduce the amount of drift.</a:t>
            </a:r>
            <a:r>
              <a:rPr lang="en-US" sz="2200" dirty="0"/>
              <a:t> This can be achieved by:</a:t>
            </a:r>
            <a:endParaRPr sz="2200" dirty="0"/>
          </a:p>
          <a:p>
            <a:pPr marL="608399" lvl="1" indent="-313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Removing features / samples from the train set.</a:t>
            </a:r>
            <a:endParaRPr sz="2200" dirty="0"/>
          </a:p>
          <a:p>
            <a:pPr marL="608399" lvl="1" indent="-313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Adding synthetic examples to train set (ex. by using data augmentations, </a:t>
            </a:r>
            <a:r>
              <a:rPr lang="en-US" sz="2200" u="sng" dirty="0">
                <a:solidFill>
                  <a:schemeClr val="hlink"/>
                </a:solidFill>
                <a:hlinkClick r:id="rId3"/>
              </a:rPr>
              <a:t>SMOTE</a:t>
            </a:r>
            <a:r>
              <a:rPr lang="en-US" sz="2200" dirty="0"/>
              <a:t>).</a:t>
            </a:r>
            <a:endParaRPr sz="2200" dirty="0"/>
          </a:p>
          <a:p>
            <a:pPr marL="288000" lvl="0" indent="-313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 dirty="0"/>
              <a:t>Informed modelling. </a:t>
            </a:r>
            <a:r>
              <a:rPr lang="en-US" sz="2200" dirty="0"/>
              <a:t>Select a model and a training procedure that takes into account the drift in the setting. One example is to up-weight train samples in regions that are more prominent in the test set.</a:t>
            </a:r>
            <a:endParaRPr sz="22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200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"/>
                  </a:ext>
                </a:extLst>
              </a:rPr>
              <a:t>Both methods require access to the drifted production data and finding both the cause for the drift and relevant train samples / regions for mitigation.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"/>
          <p:cNvSpPr txBox="1">
            <a:spLocks noGrp="1"/>
          </p:cNvSpPr>
          <p:nvPr>
            <p:ph type="body" idx="1"/>
          </p:nvPr>
        </p:nvSpPr>
        <p:spPr>
          <a:xfrm>
            <a:off x="1377950" y="3794570"/>
            <a:ext cx="6132513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i="1" dirty="0"/>
              <a:t>Thank you for listening, and may the </a:t>
            </a:r>
            <a:r>
              <a:rPr lang="en-US" sz="1600" i="1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"/>
                  </a:ext>
                </a:extLst>
              </a:rPr>
              <a:t>tests be with you</a:t>
            </a:r>
            <a:endParaRPr sz="1600" i="1" dirty="0"/>
          </a:p>
        </p:txBody>
      </p:sp>
      <p:pic>
        <p:nvPicPr>
          <p:cNvPr id="347" name="Google Shape;347;p15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3282" y="1740986"/>
            <a:ext cx="3164228" cy="41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5" descr="Github icon - Free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7950" y="5240814"/>
            <a:ext cx="392985" cy="39298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5"/>
          <p:cNvSpPr txBox="1"/>
          <p:nvPr/>
        </p:nvSpPr>
        <p:spPr>
          <a:xfrm>
            <a:off x="815716" y="5240814"/>
            <a:ext cx="7048124" cy="1242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u="sng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https://github.com/deepchecks/deepchecks</a:t>
            </a:r>
            <a:endParaRPr sz="16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rgbClr val="8AB4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👂  </a:t>
            </a:r>
            <a:r>
              <a:rPr lang="en-US" sz="1600" dirty="0">
                <a:solidFill>
                  <a:srgbClr val="D1D2D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Feedback, ideas &amp; feature requests are greatly appreciated! 🙏</a:t>
            </a:r>
            <a:br>
              <a:rPr lang="en-US" sz="1600" dirty="0">
                <a:solidFill>
                  <a:srgbClr val="D1D2D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1600" dirty="0">
                <a:solidFill>
                  <a:srgbClr val="D1D2D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if you like what we’re doing – give us a </a:t>
            </a:r>
            <a:r>
              <a:rPr lang="en-US" sz="1600" dirty="0">
                <a:solidFill>
                  <a:srgbClr val="8AB4F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⭐</a:t>
            </a:r>
            <a:r>
              <a:rPr lang="en-US" sz="1600" dirty="0">
                <a:solidFill>
                  <a:srgbClr val="D1D2D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on </a:t>
            </a:r>
            <a:r>
              <a:rPr lang="en-US" sz="1600" u="sng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6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br>
              <a:rPr lang="en-US" sz="1600" dirty="0">
                <a:solidFill>
                  <a:srgbClr val="D1D2D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16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6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Google Shape;332;g1fad1d2d9f2_1_68">
            <a:extLst>
              <a:ext uri="{FF2B5EF4-FFF2-40B4-BE49-F238E27FC236}">
                <a16:creationId xmlns:a16="http://schemas.microsoft.com/office/drawing/2014/main" id="{62A6ACE2-1405-C141-234C-A298B53783F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2075"/>
          <a:stretch/>
        </p:blipFill>
        <p:spPr>
          <a:xfrm>
            <a:off x="5115097" y="375168"/>
            <a:ext cx="1961805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 txBox="1">
            <a:spLocks noGrp="1"/>
          </p:cNvSpPr>
          <p:nvPr>
            <p:ph type="ctrTitle"/>
          </p:nvPr>
        </p:nvSpPr>
        <p:spPr>
          <a:xfrm>
            <a:off x="1843215" y="832510"/>
            <a:ext cx="8505568" cy="173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Medium"/>
              <a:buNone/>
            </a:pPr>
            <a:r>
              <a:rPr lang="en-US" sz="3400" dirty="0"/>
              <a:t>Hands On Session</a:t>
            </a:r>
            <a:endParaRPr sz="3400" dirty="0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61B8311-A708-D3F6-7C13-E56507D9C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511" y="3249328"/>
            <a:ext cx="3114976" cy="3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0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B513-3454-19FF-3F7E-4129B767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430178"/>
            <a:ext cx="9119616" cy="7605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L" dirty="0"/>
              <a:t>What will we talk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87B06-726D-3C7F-DF84-F8F568F6E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238"/>
            <a:ext cx="6044852" cy="4758055"/>
          </a:xfrm>
        </p:spPr>
        <p:txBody>
          <a:bodyPr>
            <a:normAutofit fontScale="92500"/>
          </a:bodyPr>
          <a:lstStyle/>
          <a:p>
            <a:r>
              <a:rPr lang="en-IL" dirty="0"/>
              <a:t>Testing ML</a:t>
            </a:r>
          </a:p>
          <a:p>
            <a:pPr lvl="1"/>
            <a:r>
              <a:rPr lang="en-IL" dirty="0"/>
              <a:t>Challenges</a:t>
            </a:r>
          </a:p>
          <a:p>
            <a:pPr lvl="1"/>
            <a:r>
              <a:rPr lang="en-US" dirty="0"/>
              <a:t>Types of Problems</a:t>
            </a:r>
            <a:endParaRPr lang="he-IL" dirty="0"/>
          </a:p>
          <a:p>
            <a:pPr lvl="1"/>
            <a:r>
              <a:rPr lang="en-US" dirty="0"/>
              <a:t>How, When &amp; What to test for</a:t>
            </a:r>
          </a:p>
          <a:p>
            <a:pPr lvl="0" indent="-275300">
              <a:lnSpc>
                <a:spcPct val="115000"/>
              </a:lnSpc>
              <a:buSzPts val="2600"/>
            </a:pPr>
            <a:r>
              <a:rPr lang="en-US" dirty="0"/>
              <a:t>What is drift, why is it important?</a:t>
            </a:r>
          </a:p>
          <a:p>
            <a:pPr lvl="1" indent="-275300">
              <a:lnSpc>
                <a:spcPct val="115000"/>
              </a:lnSpc>
              <a:buSzPts val="2600"/>
            </a:pPr>
            <a:r>
              <a:rPr lang="en-US" dirty="0"/>
              <a:t>Structured data</a:t>
            </a:r>
          </a:p>
          <a:p>
            <a:pPr lvl="1" indent="-275300">
              <a:lnSpc>
                <a:spcPct val="115000"/>
              </a:lnSpc>
              <a:buSzPts val="2600"/>
            </a:pPr>
            <a:r>
              <a:rPr lang="en-US" dirty="0"/>
              <a:t>U</a:t>
            </a:r>
            <a:r>
              <a:rPr lang="en-US" dirty="0">
                <a:extLst>
                  <a:ext uri="http://customooxmlschemas.google.com/">
  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nstructured </a:t>
            </a:r>
            <a:r>
              <a:rPr lang="en-US" dirty="0"/>
              <a:t>data</a:t>
            </a:r>
          </a:p>
          <a:p>
            <a:pPr lvl="1" indent="-275300">
              <a:lnSpc>
                <a:spcPct val="115000"/>
              </a:lnSpc>
              <a:spcAft>
                <a:spcPts val="1000"/>
              </a:spcAft>
              <a:buSzPts val="2600"/>
            </a:pPr>
            <a:r>
              <a:rPr lang="en-US" dirty="0"/>
              <a:t>Drift mitigation</a:t>
            </a:r>
          </a:p>
          <a:p>
            <a:pPr indent="-275300">
              <a:lnSpc>
                <a:spcPct val="115000"/>
              </a:lnSpc>
              <a:spcAft>
                <a:spcPts val="1000"/>
              </a:spcAft>
              <a:buSzPts val="2600"/>
            </a:pPr>
            <a:r>
              <a:rPr lang="en-US" i="1" dirty="0"/>
              <a:t>Hands-on – Deepchecks OSS</a:t>
            </a:r>
          </a:p>
        </p:txBody>
      </p:sp>
      <p:pic>
        <p:nvPicPr>
          <p:cNvPr id="4" name="Google Shape;231;p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B0A34B-55A5-B1FB-58AC-0D4336371A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1993" y="1685743"/>
            <a:ext cx="5170307" cy="337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B4D7B85-E97E-0579-22CC-8D42979F0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4318" r="8032" b="19036"/>
          <a:stretch/>
        </p:blipFill>
        <p:spPr>
          <a:xfrm>
            <a:off x="9485290" y="3804037"/>
            <a:ext cx="1666305" cy="61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7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7323-57DE-49E3-94DB-81866F54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34" y="380715"/>
            <a:ext cx="5180012" cy="760540"/>
          </a:xfrm>
        </p:spPr>
        <p:txBody>
          <a:bodyPr>
            <a:normAutofit/>
          </a:bodyPr>
          <a:lstStyle/>
          <a:p>
            <a:r>
              <a:rPr lang="en-US" b="1" dirty="0"/>
              <a:t>Testing Software</a:t>
            </a:r>
            <a:endParaRPr lang="en-IL" b="1" dirty="0">
              <a:solidFill>
                <a:schemeClr val="accent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66CAA2-F7B7-4A4A-BAF4-CC3750574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0343" y="380715"/>
            <a:ext cx="5157787" cy="760540"/>
          </a:xfrm>
        </p:spPr>
        <p:txBody>
          <a:bodyPr/>
          <a:lstStyle/>
          <a:p>
            <a:r>
              <a:rPr lang="en-US" b="1" dirty="0">
                <a:latin typeface="Poppins" pitchFamily="2" charset="77"/>
                <a:cs typeface="Poppins" pitchFamily="2" charset="77"/>
              </a:rPr>
              <a:t>Testing ML</a:t>
            </a:r>
            <a:endParaRPr lang="en-IL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8827FD-5688-47C2-925C-C961E5E09F3A}"/>
              </a:ext>
            </a:extLst>
          </p:cNvPr>
          <p:cNvSpPr txBox="1"/>
          <p:nvPr/>
        </p:nvSpPr>
        <p:spPr>
          <a:xfrm>
            <a:off x="7932411" y="5363138"/>
            <a:ext cx="2493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Common</a:t>
            </a:r>
            <a:endParaRPr lang="en-IL" sz="2400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0C246-5BC6-4E0F-B1AE-82029B67BAB6}"/>
              </a:ext>
            </a:extLst>
          </p:cNvPr>
          <p:cNvSpPr txBox="1"/>
          <p:nvPr/>
        </p:nvSpPr>
        <p:spPr>
          <a:xfrm>
            <a:off x="7745647" y="3596688"/>
            <a:ext cx="2867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No clear “coverage” term</a:t>
            </a:r>
            <a:endParaRPr lang="en-IL" sz="24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A00F94-9D09-A176-E745-BB2B9B5CDE4B}"/>
              </a:ext>
            </a:extLst>
          </p:cNvPr>
          <p:cNvSpPr txBox="1"/>
          <p:nvPr/>
        </p:nvSpPr>
        <p:spPr>
          <a:xfrm>
            <a:off x="1757119" y="5355623"/>
            <a:ext cx="2493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itchFamily="2" charset="77"/>
                <a:cs typeface="Poppins" pitchFamily="2" charset="77"/>
              </a:rPr>
              <a:t>Rare</a:t>
            </a:r>
            <a:endParaRPr lang="en-IL" sz="24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A455A3-A195-B47C-DC43-63CE6D18DB04}"/>
              </a:ext>
            </a:extLst>
          </p:cNvPr>
          <p:cNvSpPr txBox="1"/>
          <p:nvPr/>
        </p:nvSpPr>
        <p:spPr>
          <a:xfrm>
            <a:off x="1579178" y="3576563"/>
            <a:ext cx="2867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oppins" pitchFamily="2" charset="77"/>
                <a:cs typeface="Poppins" pitchFamily="2" charset="77"/>
              </a:rPr>
              <a:t>Can account for code coverage</a:t>
            </a:r>
            <a:endParaRPr lang="en-IL" sz="24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B5549E-4EE2-4169-90DC-8D8738DD01C1}"/>
              </a:ext>
            </a:extLst>
          </p:cNvPr>
          <p:cNvSpPr txBox="1"/>
          <p:nvPr/>
        </p:nvSpPr>
        <p:spPr>
          <a:xfrm>
            <a:off x="7378787" y="1808174"/>
            <a:ext cx="3828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Data, model &amp; pipeline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may change</a:t>
            </a:r>
            <a:endParaRPr lang="en-IL" sz="24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5649C1-4D33-82AF-DD70-22E606D69EEF}"/>
              </a:ext>
            </a:extLst>
          </p:cNvPr>
          <p:cNvSpPr txBox="1"/>
          <p:nvPr/>
        </p:nvSpPr>
        <p:spPr>
          <a:xfrm>
            <a:off x="1364019" y="1907306"/>
            <a:ext cx="3279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track code differences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0FDC4A-0029-EAD0-EF28-C3B3149DBF02}"/>
              </a:ext>
            </a:extLst>
          </p:cNvPr>
          <p:cNvGrpSpPr/>
          <p:nvPr/>
        </p:nvGrpSpPr>
        <p:grpSpPr>
          <a:xfrm>
            <a:off x="4890411" y="1419622"/>
            <a:ext cx="2493645" cy="1599169"/>
            <a:chOff x="4890411" y="1419622"/>
            <a:chExt cx="2493645" cy="15991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EF63D72-2D7E-E8B1-9816-39ED0B70EB93}"/>
                </a:ext>
              </a:extLst>
            </p:cNvPr>
            <p:cNvSpPr/>
            <p:nvPr/>
          </p:nvSpPr>
          <p:spPr>
            <a:xfrm>
              <a:off x="4989005" y="1419622"/>
              <a:ext cx="2276164" cy="1599169"/>
            </a:xfrm>
            <a:prstGeom prst="roundRect">
              <a:avLst/>
            </a:prstGeom>
            <a:solidFill>
              <a:schemeClr val="accent1">
                <a:alpha val="489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pic>
          <p:nvPicPr>
            <p:cNvPr id="4110" name="Picture 14" descr="Adaptation free icon">
              <a:extLst>
                <a:ext uri="{FF2B5EF4-FFF2-40B4-BE49-F238E27FC236}">
                  <a16:creationId xmlns:a16="http://schemas.microsoft.com/office/drawing/2014/main" id="{866F74BC-E2B0-40AC-8A9D-1253F9777C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7569" y="1977250"/>
              <a:ext cx="912654" cy="91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19DEC3-1FFC-C00F-DCD1-A3585C3CD220}"/>
                </a:ext>
              </a:extLst>
            </p:cNvPr>
            <p:cNvSpPr txBox="1"/>
            <p:nvPr/>
          </p:nvSpPr>
          <p:spPr>
            <a:xfrm>
              <a:off x="4890411" y="1546436"/>
              <a:ext cx="2493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Changes</a:t>
              </a:r>
              <a:endParaRPr lang="en-IL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B2D356-F364-D484-3C01-19EC4AFAAEDB}"/>
              </a:ext>
            </a:extLst>
          </p:cNvPr>
          <p:cNvGrpSpPr/>
          <p:nvPr/>
        </p:nvGrpSpPr>
        <p:grpSpPr>
          <a:xfrm>
            <a:off x="4944740" y="3128470"/>
            <a:ext cx="2497188" cy="1599169"/>
            <a:chOff x="4944740" y="3192478"/>
            <a:chExt cx="2497188" cy="159916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36200A6-88C9-BCFC-2C80-2FE9502E01B8}"/>
                </a:ext>
              </a:extLst>
            </p:cNvPr>
            <p:cNvSpPr/>
            <p:nvPr/>
          </p:nvSpPr>
          <p:spPr>
            <a:xfrm>
              <a:off x="4944740" y="3192478"/>
              <a:ext cx="2320429" cy="1599169"/>
            </a:xfrm>
            <a:prstGeom prst="roundRect">
              <a:avLst/>
            </a:prstGeom>
            <a:solidFill>
              <a:schemeClr val="accent1">
                <a:alpha val="489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pic>
          <p:nvPicPr>
            <p:cNvPr id="17" name="Picture 42" descr="Deep learning free icon">
              <a:extLst>
                <a:ext uri="{FF2B5EF4-FFF2-40B4-BE49-F238E27FC236}">
                  <a16:creationId xmlns:a16="http://schemas.microsoft.com/office/drawing/2014/main" id="{0C4E5460-AB74-4677-9795-96F711E39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274" y="3739359"/>
              <a:ext cx="897069" cy="897069"/>
            </a:xfrm>
            <a:prstGeom prst="rect">
              <a:avLst/>
            </a:prstGeom>
            <a:noFill/>
            <a:effectLst>
              <a:glow rad="38100">
                <a:schemeClr val="bg1">
                  <a:lumMod val="85000"/>
                  <a:alpha val="7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8D964-B493-B316-8C4A-0376CF1F03DA}"/>
                </a:ext>
              </a:extLst>
            </p:cNvPr>
            <p:cNvSpPr txBox="1"/>
            <p:nvPr/>
          </p:nvSpPr>
          <p:spPr>
            <a:xfrm>
              <a:off x="4948283" y="3306091"/>
              <a:ext cx="2493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Coverage</a:t>
              </a:r>
              <a:endParaRPr lang="en-IL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462C2F-1A16-802B-B3A1-7D3F7B8D1660}"/>
              </a:ext>
            </a:extLst>
          </p:cNvPr>
          <p:cNvGrpSpPr/>
          <p:nvPr/>
        </p:nvGrpSpPr>
        <p:grpSpPr>
          <a:xfrm>
            <a:off x="4871043" y="4850396"/>
            <a:ext cx="2493645" cy="1599169"/>
            <a:chOff x="4871043" y="4850396"/>
            <a:chExt cx="2493645" cy="159916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7D579EC-EE04-87D8-62E2-A2B3087FC9CE}"/>
                </a:ext>
              </a:extLst>
            </p:cNvPr>
            <p:cNvSpPr/>
            <p:nvPr/>
          </p:nvSpPr>
          <p:spPr>
            <a:xfrm>
              <a:off x="4948283" y="4850396"/>
              <a:ext cx="2416405" cy="1599169"/>
            </a:xfrm>
            <a:prstGeom prst="roundRect">
              <a:avLst/>
            </a:prstGeom>
            <a:solidFill>
              <a:schemeClr val="accent1">
                <a:alpha val="4898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pic>
          <p:nvPicPr>
            <p:cNvPr id="4108" name="Picture 12" descr="Silence">
              <a:extLst>
                <a:ext uri="{FF2B5EF4-FFF2-40B4-BE49-F238E27FC236}">
                  <a16:creationId xmlns:a16="http://schemas.microsoft.com/office/drawing/2014/main" id="{E3E16C69-BBD1-4686-963D-4329B06BA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5389" y="5383372"/>
              <a:ext cx="964954" cy="96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F9AEC4-17B1-7E4D-7BBC-45DF4D02F1E7}"/>
                </a:ext>
              </a:extLst>
            </p:cNvPr>
            <p:cNvSpPr txBox="1"/>
            <p:nvPr/>
          </p:nvSpPr>
          <p:spPr>
            <a:xfrm>
              <a:off x="4871043" y="4940286"/>
              <a:ext cx="2493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Silent Failures</a:t>
              </a:r>
              <a:endParaRPr lang="en-IL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7919639-BF23-13CB-19E7-D20DA13EDEF0}"/>
              </a:ext>
            </a:extLst>
          </p:cNvPr>
          <p:cNvSpPr txBox="1"/>
          <p:nvPr/>
        </p:nvSpPr>
        <p:spPr>
          <a:xfrm>
            <a:off x="5769134" y="432024"/>
            <a:ext cx="8312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Poppins" pitchFamily="2" charset="77"/>
                <a:cs typeface="Poppins" pitchFamily="2" charset="77"/>
              </a:rPr>
              <a:t>v</a:t>
            </a:r>
            <a:r>
              <a:rPr lang="en-US" sz="3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s.</a:t>
            </a:r>
            <a:endParaRPr lang="en-I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9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3" grpId="0"/>
      <p:bldP spid="24" grpId="0"/>
      <p:bldP spid="27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38B2-F892-47F6-89BC-53A77DF9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Can Go Wrong</a:t>
            </a:r>
            <a:r>
              <a:rPr lang="en-US" dirty="0">
                <a:solidFill>
                  <a:schemeClr val="accent1"/>
                </a:solidFill>
              </a:rPr>
              <a:t>?</a:t>
            </a:r>
            <a:endParaRPr lang="en-IL" dirty="0"/>
          </a:p>
        </p:txBody>
      </p:sp>
      <p:sp>
        <p:nvSpPr>
          <p:cNvPr id="14" name="Google Shape;293;p19">
            <a:extLst>
              <a:ext uri="{FF2B5EF4-FFF2-40B4-BE49-F238E27FC236}">
                <a16:creationId xmlns:a16="http://schemas.microsoft.com/office/drawing/2014/main" id="{8F6E8A00-8017-4E6D-87EE-96B8BA2EA9DA}"/>
              </a:ext>
            </a:extLst>
          </p:cNvPr>
          <p:cNvSpPr/>
          <p:nvPr/>
        </p:nvSpPr>
        <p:spPr>
          <a:xfrm>
            <a:off x="1024071" y="2772870"/>
            <a:ext cx="2479917" cy="18348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>
            <a:solidFill>
              <a:schemeClr val="accent1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Poppins" pitchFamily="2" charset="77"/>
                <a:cs typeface="Poppins" pitchFamily="2" charset="77"/>
              </a:rPr>
              <a:t>Acquire Data</a:t>
            </a:r>
            <a:endParaRPr lang="en-US" sz="2800" dirty="0">
              <a:latin typeface="Poppins" pitchFamily="2" charset="77"/>
              <a:cs typeface="Poppins" pitchFamily="2" charset="77"/>
              <a:sym typeface="Montserrat Medium"/>
            </a:endParaRPr>
          </a:p>
        </p:txBody>
      </p:sp>
      <p:sp>
        <p:nvSpPr>
          <p:cNvPr id="24" name="Google Shape;293;p19">
            <a:extLst>
              <a:ext uri="{FF2B5EF4-FFF2-40B4-BE49-F238E27FC236}">
                <a16:creationId xmlns:a16="http://schemas.microsoft.com/office/drawing/2014/main" id="{8FBFC87A-179A-43AB-97FF-6970117B3C2E}"/>
              </a:ext>
            </a:extLst>
          </p:cNvPr>
          <p:cNvSpPr/>
          <p:nvPr/>
        </p:nvSpPr>
        <p:spPr>
          <a:xfrm>
            <a:off x="8349962" y="2764557"/>
            <a:ext cx="2479917" cy="18348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>
            <a:solidFill>
              <a:schemeClr val="accent1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Poppins" pitchFamily="2" charset="77"/>
                <a:cs typeface="Poppins" pitchFamily="2" charset="77"/>
                <a:sym typeface="Montserrat Medium"/>
              </a:rPr>
              <a:t>Evaluate</a:t>
            </a:r>
          </a:p>
        </p:txBody>
      </p:sp>
      <p:sp>
        <p:nvSpPr>
          <p:cNvPr id="22" name="Google Shape;293;p19">
            <a:extLst>
              <a:ext uri="{FF2B5EF4-FFF2-40B4-BE49-F238E27FC236}">
                <a16:creationId xmlns:a16="http://schemas.microsoft.com/office/drawing/2014/main" id="{B3E2255C-49B6-4E42-86F0-99C4012ADF0F}"/>
              </a:ext>
            </a:extLst>
          </p:cNvPr>
          <p:cNvSpPr/>
          <p:nvPr/>
        </p:nvSpPr>
        <p:spPr>
          <a:xfrm>
            <a:off x="4629044" y="2781183"/>
            <a:ext cx="2479917" cy="18348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>
            <a:solidFill>
              <a:schemeClr val="accent1"/>
            </a:solidFill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Poppins" pitchFamily="2" charset="77"/>
                <a:cs typeface="Poppins" pitchFamily="2" charset="77"/>
                <a:sym typeface="Montserrat Medium"/>
              </a:rPr>
              <a:t>Define Train &amp; Test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EF537C-0A49-7F75-75E8-71D30DA08B8A}"/>
              </a:ext>
            </a:extLst>
          </p:cNvPr>
          <p:cNvCxnSpPr>
            <a:cxnSpLocks/>
          </p:cNvCxnSpPr>
          <p:nvPr/>
        </p:nvCxnSpPr>
        <p:spPr>
          <a:xfrm>
            <a:off x="3626403" y="3617998"/>
            <a:ext cx="901147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09F47F-DD4E-1214-E46E-2EE4A2F515DD}"/>
              </a:ext>
            </a:extLst>
          </p:cNvPr>
          <p:cNvCxnSpPr>
            <a:cxnSpLocks/>
          </p:cNvCxnSpPr>
          <p:nvPr/>
        </p:nvCxnSpPr>
        <p:spPr>
          <a:xfrm>
            <a:off x="7217463" y="3698626"/>
            <a:ext cx="974991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81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38B2-F892-47F6-89BC-53A77DF9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Can Go Wrong</a:t>
            </a:r>
            <a:r>
              <a:rPr lang="en-US" dirty="0">
                <a:solidFill>
                  <a:schemeClr val="accent1"/>
                </a:solidFill>
              </a:rPr>
              <a:t>?</a:t>
            </a:r>
            <a:endParaRPr lang="en-I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A9B53C-6209-4514-93D0-B2D5520E7437}"/>
              </a:ext>
            </a:extLst>
          </p:cNvPr>
          <p:cNvGrpSpPr/>
          <p:nvPr/>
        </p:nvGrpSpPr>
        <p:grpSpPr>
          <a:xfrm>
            <a:off x="1079643" y="2754762"/>
            <a:ext cx="2479917" cy="1834886"/>
            <a:chOff x="1162497" y="1925710"/>
            <a:chExt cx="2217515" cy="1640735"/>
          </a:xfrm>
        </p:grpSpPr>
        <p:sp>
          <p:nvSpPr>
            <p:cNvPr id="14" name="Google Shape;293;p19">
              <a:extLst>
                <a:ext uri="{FF2B5EF4-FFF2-40B4-BE49-F238E27FC236}">
                  <a16:creationId xmlns:a16="http://schemas.microsoft.com/office/drawing/2014/main" id="{8F6E8A00-8017-4E6D-87EE-96B8BA2EA9DA}"/>
                </a:ext>
              </a:extLst>
            </p:cNvPr>
            <p:cNvSpPr/>
            <p:nvPr/>
          </p:nvSpPr>
          <p:spPr>
            <a:xfrm>
              <a:off x="1162497" y="1925710"/>
              <a:ext cx="2217515" cy="164073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>
              <a:solidFill>
                <a:schemeClr val="accent1"/>
              </a:solidFill>
            </a:ln>
            <a:effectLst/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latin typeface="Poppins" pitchFamily="2" charset="77"/>
                  <a:cs typeface="Poppins" pitchFamily="2" charset="77"/>
                </a:rPr>
                <a:t>Data Integrity</a:t>
              </a:r>
              <a:endParaRPr lang="en-US" dirty="0">
                <a:latin typeface="Poppins" pitchFamily="2" charset="77"/>
                <a:cs typeface="Poppins" pitchFamily="2" charset="77"/>
                <a:sym typeface="Montserrat Medium"/>
              </a:endParaRP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C4AE04EC-98B2-4C3B-9C15-2FE866287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14013" y="2569141"/>
              <a:ext cx="787078" cy="787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68FE01-F5E4-4F19-B379-5478EFAB1508}"/>
              </a:ext>
            </a:extLst>
          </p:cNvPr>
          <p:cNvGrpSpPr/>
          <p:nvPr/>
        </p:nvGrpSpPr>
        <p:grpSpPr>
          <a:xfrm>
            <a:off x="8399838" y="2754762"/>
            <a:ext cx="2479917" cy="1834886"/>
            <a:chOff x="5116955" y="2861211"/>
            <a:chExt cx="2217515" cy="1640735"/>
          </a:xfrm>
        </p:grpSpPr>
        <p:sp>
          <p:nvSpPr>
            <p:cNvPr id="24" name="Google Shape;293;p19">
              <a:extLst>
                <a:ext uri="{FF2B5EF4-FFF2-40B4-BE49-F238E27FC236}">
                  <a16:creationId xmlns:a16="http://schemas.microsoft.com/office/drawing/2014/main" id="{8FBFC87A-179A-43AB-97FF-6970117B3C2E}"/>
                </a:ext>
              </a:extLst>
            </p:cNvPr>
            <p:cNvSpPr/>
            <p:nvPr/>
          </p:nvSpPr>
          <p:spPr>
            <a:xfrm>
              <a:off x="5116955" y="2861211"/>
              <a:ext cx="2217515" cy="164073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>
              <a:solidFill>
                <a:schemeClr val="accent1"/>
              </a:solidFill>
            </a:ln>
            <a:effectLst/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latin typeface="Poppins" pitchFamily="2" charset="77"/>
                  <a:cs typeface="Poppins" pitchFamily="2" charset="77"/>
                  <a:sym typeface="Montserrat Medium"/>
                </a:rPr>
                <a:t>Model Behavior</a:t>
              </a:r>
            </a:p>
          </p:txBody>
        </p:sp>
        <p:pic>
          <p:nvPicPr>
            <p:cNvPr id="26" name="Picture 12" descr="Line chart">
              <a:extLst>
                <a:ext uri="{FF2B5EF4-FFF2-40B4-BE49-F238E27FC236}">
                  <a16:creationId xmlns:a16="http://schemas.microsoft.com/office/drawing/2014/main" id="{F95DE0F7-7751-4BC8-9BED-95F86A29C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607" y="3530075"/>
              <a:ext cx="736209" cy="736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E8E1A9-29A5-4E82-B0E3-59C53053A30D}"/>
              </a:ext>
            </a:extLst>
          </p:cNvPr>
          <p:cNvGrpSpPr/>
          <p:nvPr/>
        </p:nvGrpSpPr>
        <p:grpSpPr>
          <a:xfrm>
            <a:off x="4629044" y="2772490"/>
            <a:ext cx="2479917" cy="1834886"/>
            <a:chOff x="3239221" y="4290268"/>
            <a:chExt cx="2217515" cy="1640735"/>
          </a:xfrm>
        </p:grpSpPr>
        <p:sp>
          <p:nvSpPr>
            <p:cNvPr id="22" name="Google Shape;293;p19">
              <a:extLst>
                <a:ext uri="{FF2B5EF4-FFF2-40B4-BE49-F238E27FC236}">
                  <a16:creationId xmlns:a16="http://schemas.microsoft.com/office/drawing/2014/main" id="{B3E2255C-49B6-4E42-86F0-99C4012ADF0F}"/>
                </a:ext>
              </a:extLst>
            </p:cNvPr>
            <p:cNvSpPr/>
            <p:nvPr/>
          </p:nvSpPr>
          <p:spPr>
            <a:xfrm>
              <a:off x="3239221" y="4290268"/>
              <a:ext cx="2217515" cy="164073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>
              <a:solidFill>
                <a:schemeClr val="accent1"/>
              </a:solidFill>
            </a:ln>
            <a:effectLst/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latin typeface="Poppins" pitchFamily="2" charset="77"/>
                  <a:cs typeface="Poppins" pitchFamily="2" charset="77"/>
                  <a:sym typeface="Montserrat Medium"/>
                </a:rPr>
                <a:t>Data Split</a:t>
              </a:r>
            </a:p>
          </p:txBody>
        </p:sp>
        <p:pic>
          <p:nvPicPr>
            <p:cNvPr id="31" name="Picture 8" descr="Wave graph">
              <a:extLst>
                <a:ext uri="{FF2B5EF4-FFF2-40B4-BE49-F238E27FC236}">
                  <a16:creationId xmlns:a16="http://schemas.microsoft.com/office/drawing/2014/main" id="{57733B09-9442-4ADC-A1E0-6DB7A885B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994" y="4902576"/>
              <a:ext cx="829080" cy="82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400B14A-F1D2-E8EE-FB01-C919D27914A2}"/>
              </a:ext>
            </a:extLst>
          </p:cNvPr>
          <p:cNvGrpSpPr/>
          <p:nvPr/>
        </p:nvGrpSpPr>
        <p:grpSpPr>
          <a:xfrm>
            <a:off x="4146191" y="2031363"/>
            <a:ext cx="3546412" cy="3260730"/>
            <a:chOff x="6102090" y="1454799"/>
            <a:chExt cx="3171163" cy="29157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5F1D85-031B-46EB-AC32-EA9538BE7D03}"/>
                </a:ext>
              </a:extLst>
            </p:cNvPr>
            <p:cNvSpPr txBox="1"/>
            <p:nvPr/>
          </p:nvSpPr>
          <p:spPr>
            <a:xfrm rot="20220000">
              <a:off x="7000243" y="3945631"/>
              <a:ext cx="1142698" cy="302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Leakage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C68A16-D01D-458E-B9C1-81C1ED08ECC2}"/>
                </a:ext>
              </a:extLst>
            </p:cNvPr>
            <p:cNvGrpSpPr/>
            <p:nvPr/>
          </p:nvGrpSpPr>
          <p:grpSpPr>
            <a:xfrm>
              <a:off x="6392809" y="1454799"/>
              <a:ext cx="2880444" cy="2898145"/>
              <a:chOff x="4785233" y="1286905"/>
              <a:chExt cx="2880444" cy="289814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073C3E-3331-4A1C-80EB-C8BD80ADFF0D}"/>
                  </a:ext>
                </a:extLst>
              </p:cNvPr>
              <p:cNvSpPr txBox="1"/>
              <p:nvPr/>
            </p:nvSpPr>
            <p:spPr>
              <a:xfrm rot="20220000">
                <a:off x="4785233" y="1333906"/>
                <a:ext cx="920437" cy="522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solidFill>
                      <a:schemeClr val="tx2"/>
                    </a:solidFill>
                    <a:latin typeface="Poppins" pitchFamily="2" charset="77"/>
                    <a:cs typeface="Poppins" pitchFamily="2" charset="77"/>
                  </a:rPr>
                  <a:t>Feature Drift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08C2BC-0054-45E5-B6DB-E0FA8B0649E6}"/>
                  </a:ext>
                </a:extLst>
              </p:cNvPr>
              <p:cNvSpPr txBox="1"/>
              <p:nvPr/>
            </p:nvSpPr>
            <p:spPr>
              <a:xfrm rot="20220000">
                <a:off x="6298583" y="3662151"/>
                <a:ext cx="1263096" cy="522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solidFill>
                      <a:schemeClr val="tx2"/>
                    </a:solidFill>
                    <a:latin typeface="Poppins" pitchFamily="2" charset="77"/>
                    <a:cs typeface="Poppins" pitchFamily="2" charset="77"/>
                  </a:rPr>
                  <a:t>Anomalous</a:t>
                </a:r>
              </a:p>
              <a:p>
                <a:r>
                  <a:rPr lang="en-US" sz="1600" i="1" dirty="0">
                    <a:solidFill>
                      <a:schemeClr val="tx2"/>
                    </a:solidFill>
                    <a:latin typeface="Poppins" pitchFamily="2" charset="77"/>
                    <a:cs typeface="Poppins" pitchFamily="2" charset="77"/>
                  </a:rPr>
                  <a:t>Data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0DCCE-A1D1-F21A-DDA2-83925B305B39}"/>
                  </a:ext>
                </a:extLst>
              </p:cNvPr>
              <p:cNvSpPr txBox="1"/>
              <p:nvPr/>
            </p:nvSpPr>
            <p:spPr>
              <a:xfrm rot="20220000">
                <a:off x="6608373" y="1286905"/>
                <a:ext cx="1057304" cy="522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solidFill>
                      <a:schemeClr val="tx2"/>
                    </a:solidFill>
                    <a:latin typeface="Poppins" pitchFamily="2" charset="77"/>
                    <a:cs typeface="Poppins" pitchFamily="2" charset="77"/>
                  </a:rPr>
                  <a:t>Concept Drift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C4E460-062F-AB2F-CEB4-2BCF7AA5DA8A}"/>
                  </a:ext>
                </a:extLst>
              </p:cNvPr>
              <p:cNvSpPr txBox="1"/>
              <p:nvPr/>
            </p:nvSpPr>
            <p:spPr>
              <a:xfrm rot="20220000">
                <a:off x="5737682" y="1288506"/>
                <a:ext cx="920437" cy="522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solidFill>
                      <a:schemeClr val="tx2"/>
                    </a:solidFill>
                    <a:latin typeface="Poppins" pitchFamily="2" charset="77"/>
                    <a:cs typeface="Poppins" pitchFamily="2" charset="77"/>
                  </a:rPr>
                  <a:t>Label Drift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CB14C12-9F46-EE01-3850-1962470AFBBE}"/>
                </a:ext>
              </a:extLst>
            </p:cNvPr>
            <p:cNvSpPr txBox="1"/>
            <p:nvPr/>
          </p:nvSpPr>
          <p:spPr>
            <a:xfrm rot="20220000">
              <a:off x="6102090" y="3847609"/>
              <a:ext cx="1229022" cy="522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Sampling Manner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C66D35-D13A-FF5D-E099-2E1FDEFBEB30}"/>
              </a:ext>
            </a:extLst>
          </p:cNvPr>
          <p:cNvGrpSpPr/>
          <p:nvPr/>
        </p:nvGrpSpPr>
        <p:grpSpPr>
          <a:xfrm>
            <a:off x="424037" y="1981265"/>
            <a:ext cx="3746197" cy="3393356"/>
            <a:chOff x="460994" y="1856921"/>
            <a:chExt cx="3349804" cy="303430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BE290DF-C346-E835-48BC-EA94FC314888}"/>
                </a:ext>
              </a:extLst>
            </p:cNvPr>
            <p:cNvGrpSpPr/>
            <p:nvPr/>
          </p:nvGrpSpPr>
          <p:grpSpPr>
            <a:xfrm>
              <a:off x="460994" y="1948719"/>
              <a:ext cx="3289797" cy="2942509"/>
              <a:chOff x="568940" y="1564851"/>
              <a:chExt cx="3289797" cy="294250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683A451-ADA7-420C-BC21-D4E1028EE656}"/>
                  </a:ext>
                </a:extLst>
              </p:cNvPr>
              <p:cNvGrpSpPr/>
              <p:nvPr/>
            </p:nvGrpSpPr>
            <p:grpSpPr>
              <a:xfrm>
                <a:off x="568940" y="1564851"/>
                <a:ext cx="3289797" cy="2786440"/>
                <a:chOff x="487286" y="1406279"/>
                <a:chExt cx="3289797" cy="278644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F2A6FB-762E-4E23-A657-B616B95334BD}"/>
                    </a:ext>
                  </a:extLst>
                </p:cNvPr>
                <p:cNvSpPr txBox="1"/>
                <p:nvPr/>
              </p:nvSpPr>
              <p:spPr>
                <a:xfrm rot="20220000">
                  <a:off x="888404" y="1406279"/>
                  <a:ext cx="811152" cy="5228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i="1" dirty="0">
                      <a:solidFill>
                        <a:schemeClr val="tx2"/>
                      </a:solidFill>
                      <a:latin typeface="Poppins" pitchFamily="2" charset="77"/>
                      <a:cs typeface="Poppins" pitchFamily="2" charset="77"/>
                    </a:rPr>
                    <a:t>Dirty Data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453B73A-4A82-407D-AF1F-6A80F561D56D}"/>
                    </a:ext>
                  </a:extLst>
                </p:cNvPr>
                <p:cNvSpPr txBox="1"/>
                <p:nvPr/>
              </p:nvSpPr>
              <p:spPr>
                <a:xfrm rot="20220000">
                  <a:off x="487286" y="3669819"/>
                  <a:ext cx="1478732" cy="5229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i="1" dirty="0">
                      <a:solidFill>
                        <a:schemeClr val="tx2"/>
                      </a:solidFill>
                      <a:latin typeface="Poppins" pitchFamily="2" charset="77"/>
                      <a:cs typeface="Poppins" pitchFamily="2" charset="77"/>
                    </a:rPr>
                    <a:t>Format Inconsistency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6EEF8FE-357D-496C-AB63-DABD41D1A12F}"/>
                    </a:ext>
                  </a:extLst>
                </p:cNvPr>
                <p:cNvSpPr txBox="1"/>
                <p:nvPr/>
              </p:nvSpPr>
              <p:spPr>
                <a:xfrm rot="20220000">
                  <a:off x="2512055" y="3830490"/>
                  <a:ext cx="1265028" cy="3027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i="1" dirty="0">
                      <a:solidFill>
                        <a:schemeClr val="tx2"/>
                      </a:solidFill>
                      <a:latin typeface="Poppins" pitchFamily="2" charset="77"/>
                      <a:cs typeface="Poppins" pitchFamily="2" charset="77"/>
                    </a:rPr>
                    <a:t>Duplicates</a:t>
                  </a: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184E2B0-12F5-1F94-630E-ECC837857CC3}"/>
                  </a:ext>
                </a:extLst>
              </p:cNvPr>
              <p:cNvSpPr txBox="1"/>
              <p:nvPr/>
            </p:nvSpPr>
            <p:spPr>
              <a:xfrm rot="20220000">
                <a:off x="1570366" y="3984461"/>
                <a:ext cx="1520395" cy="522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solidFill>
                      <a:schemeClr val="tx2"/>
                    </a:solidFill>
                    <a:latin typeface="Poppins" pitchFamily="2" charset="77"/>
                    <a:cs typeface="Poppins" pitchFamily="2" charset="77"/>
                  </a:rPr>
                  <a:t>Preprocessing Faults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598223-DD4B-718B-2670-3280F22757F1}"/>
                </a:ext>
              </a:extLst>
            </p:cNvPr>
            <p:cNvSpPr txBox="1"/>
            <p:nvPr/>
          </p:nvSpPr>
          <p:spPr>
            <a:xfrm rot="20235769">
              <a:off x="2796090" y="1856921"/>
              <a:ext cx="1014708" cy="522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Label Integrity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0FC493-CF81-47AC-5E93-D6F8D327BF3B}"/>
                </a:ext>
              </a:extLst>
            </p:cNvPr>
            <p:cNvSpPr txBox="1"/>
            <p:nvPr/>
          </p:nvSpPr>
          <p:spPr>
            <a:xfrm rot="20220000">
              <a:off x="1607406" y="1870751"/>
              <a:ext cx="1167715" cy="522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tx2"/>
                  </a:solidFill>
                  <a:latin typeface="Poppins" pitchFamily="2" charset="77"/>
                  <a:cs typeface="Poppins" pitchFamily="2" charset="77"/>
                </a:rPr>
                <a:t>String Mismatch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D1803E-86C4-A8E2-9195-F853B80EDE64}"/>
              </a:ext>
            </a:extLst>
          </p:cNvPr>
          <p:cNvGrpSpPr/>
          <p:nvPr/>
        </p:nvGrpSpPr>
        <p:grpSpPr>
          <a:xfrm>
            <a:off x="7622322" y="2020413"/>
            <a:ext cx="4533763" cy="3136353"/>
            <a:chOff x="7622322" y="2020413"/>
            <a:chExt cx="4533763" cy="313635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B0C9D80-595E-DCA2-DBC7-B5889733C79E}"/>
                </a:ext>
              </a:extLst>
            </p:cNvPr>
            <p:cNvGrpSpPr/>
            <p:nvPr/>
          </p:nvGrpSpPr>
          <p:grpSpPr>
            <a:xfrm>
              <a:off x="7622322" y="2020413"/>
              <a:ext cx="4161591" cy="3136353"/>
              <a:chOff x="3400847" y="3601837"/>
              <a:chExt cx="3721249" cy="280449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C9EF8F2-8486-8A16-5BDA-52DE9F4BDBD4}"/>
                  </a:ext>
                </a:extLst>
              </p:cNvPr>
              <p:cNvGrpSpPr/>
              <p:nvPr/>
            </p:nvGrpSpPr>
            <p:grpSpPr>
              <a:xfrm>
                <a:off x="3608814" y="3601837"/>
                <a:ext cx="3513282" cy="2804492"/>
                <a:chOff x="8884844" y="3679905"/>
                <a:chExt cx="3513282" cy="2804492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99472935-8B83-465B-A226-20FF8B4CB5C2}"/>
                    </a:ext>
                  </a:extLst>
                </p:cNvPr>
                <p:cNvGrpSpPr/>
                <p:nvPr/>
              </p:nvGrpSpPr>
              <p:grpSpPr>
                <a:xfrm>
                  <a:off x="8884844" y="3679905"/>
                  <a:ext cx="3513282" cy="2755091"/>
                  <a:chOff x="8495895" y="1245567"/>
                  <a:chExt cx="3513282" cy="2755091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C7D5EC1-1730-4390-B992-8B455F9BE415}"/>
                      </a:ext>
                    </a:extLst>
                  </p:cNvPr>
                  <p:cNvSpPr txBox="1"/>
                  <p:nvPr/>
                </p:nvSpPr>
                <p:spPr>
                  <a:xfrm rot="20220000">
                    <a:off x="8495895" y="1277449"/>
                    <a:ext cx="1396087" cy="5228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i="1" dirty="0">
                        <a:solidFill>
                          <a:schemeClr val="tx2"/>
                        </a:solidFill>
                        <a:latin typeface="Poppins" pitchFamily="2" charset="77"/>
                        <a:cs typeface="Poppins" pitchFamily="2" charset="77"/>
                      </a:rPr>
                      <a:t>Performance Degradation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8DE140F-69F7-4DA3-B0F7-4E28A846CEA3}"/>
                      </a:ext>
                    </a:extLst>
                  </p:cNvPr>
                  <p:cNvSpPr txBox="1"/>
                  <p:nvPr/>
                </p:nvSpPr>
                <p:spPr>
                  <a:xfrm rot="20220000">
                    <a:off x="9909920" y="1245567"/>
                    <a:ext cx="1197248" cy="5228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i="1" dirty="0">
                        <a:solidFill>
                          <a:schemeClr val="tx2"/>
                        </a:solidFill>
                        <a:latin typeface="Poppins" pitchFamily="2" charset="77"/>
                        <a:cs typeface="Poppins" pitchFamily="2" charset="77"/>
                      </a:rPr>
                      <a:t>Weak Segments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6B50710-A3A0-4C64-B921-325983A5ABA9}"/>
                      </a:ext>
                    </a:extLst>
                  </p:cNvPr>
                  <p:cNvSpPr txBox="1"/>
                  <p:nvPr/>
                </p:nvSpPr>
                <p:spPr>
                  <a:xfrm rot="20217201">
                    <a:off x="10613090" y="3697927"/>
                    <a:ext cx="1396087" cy="3027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i="1" dirty="0">
                        <a:solidFill>
                          <a:schemeClr val="tx2"/>
                        </a:solidFill>
                        <a:latin typeface="Poppins" pitchFamily="2" charset="77"/>
                        <a:cs typeface="Poppins" pitchFamily="2" charset="77"/>
                      </a:rPr>
                      <a:t>Calibration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F68EE4D-48DD-0989-C943-4C6FEB429387}"/>
                    </a:ext>
                  </a:extLst>
                </p:cNvPr>
                <p:cNvSpPr txBox="1"/>
                <p:nvPr/>
              </p:nvSpPr>
              <p:spPr>
                <a:xfrm rot="20220000">
                  <a:off x="10149458" y="6181666"/>
                  <a:ext cx="901684" cy="3027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i="1" dirty="0">
                      <a:solidFill>
                        <a:schemeClr val="tx2"/>
                      </a:solidFill>
                      <a:latin typeface="Poppins" pitchFamily="2" charset="77"/>
                      <a:cs typeface="Poppins" pitchFamily="2" charset="77"/>
                    </a:rPr>
                    <a:t>Overfit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B91BA5B-2EDE-9C29-7B6A-B4D12DFD8DED}"/>
                  </a:ext>
                </a:extLst>
              </p:cNvPr>
              <p:cNvSpPr txBox="1"/>
              <p:nvPr/>
            </p:nvSpPr>
            <p:spPr>
              <a:xfrm rot="20220000">
                <a:off x="3400847" y="6103598"/>
                <a:ext cx="1642303" cy="30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>
                    <a:solidFill>
                      <a:schemeClr val="tx2"/>
                    </a:solidFill>
                    <a:latin typeface="Poppins" pitchFamily="2" charset="77"/>
                    <a:cs typeface="Poppins" pitchFamily="2" charset="77"/>
                  </a:rPr>
                  <a:t>Fairness &amp; Bias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981928-7807-6912-C3F7-6BEAF92314AE}"/>
                </a:ext>
              </a:extLst>
            </p:cNvPr>
            <p:cNvSpPr txBox="1"/>
            <p:nvPr/>
          </p:nvSpPr>
          <p:spPr>
            <a:xfrm rot="20220000">
              <a:off x="10594796" y="2238358"/>
              <a:ext cx="15612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tx2"/>
                  </a:solidFill>
                  <a:latin typeface="+mj-lt"/>
                </a:rPr>
                <a:t>Confidence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06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FD744BD-FCD3-3C70-21B2-4B1D9AC4ADA3}"/>
              </a:ext>
            </a:extLst>
          </p:cNvPr>
          <p:cNvGrpSpPr/>
          <p:nvPr/>
        </p:nvGrpSpPr>
        <p:grpSpPr>
          <a:xfrm>
            <a:off x="3416886" y="1597623"/>
            <a:ext cx="2364185" cy="3330018"/>
            <a:chOff x="2700785" y="1530732"/>
            <a:chExt cx="2364185" cy="33118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5460C1-DA96-9177-703D-068648312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2" t="1117" r="23168" b="50135"/>
            <a:stretch/>
          </p:blipFill>
          <p:spPr>
            <a:xfrm>
              <a:off x="2700785" y="1530732"/>
              <a:ext cx="2318466" cy="33118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42335E-3479-18D1-3B19-8A5E92F54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872" t="1117" r="626" b="50135"/>
            <a:stretch/>
          </p:blipFill>
          <p:spPr>
            <a:xfrm>
              <a:off x="5019251" y="1530732"/>
              <a:ext cx="45719" cy="33118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D2C5EC-8055-A239-89BE-AC87C3D3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L" dirty="0">
                <a:solidFill>
                  <a:schemeClr val="accent6"/>
                </a:solidFill>
              </a:rPr>
              <a:t>Tabular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54646-45A6-6957-9EAA-D53A0DC9D1BA}"/>
              </a:ext>
            </a:extLst>
          </p:cNvPr>
          <p:cNvSpPr txBox="1"/>
          <p:nvPr/>
        </p:nvSpPr>
        <p:spPr>
          <a:xfrm>
            <a:off x="3805969" y="2398691"/>
            <a:ext cx="1322591" cy="276999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L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F52D2-57DD-ECDF-9C98-2E4606407986}"/>
              </a:ext>
            </a:extLst>
          </p:cNvPr>
          <p:cNvSpPr txBox="1"/>
          <p:nvPr/>
        </p:nvSpPr>
        <p:spPr>
          <a:xfrm>
            <a:off x="3507222" y="4687167"/>
            <a:ext cx="1209139" cy="24047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L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E5CF73-44D4-FF2D-B1EB-BB697394223D}"/>
              </a:ext>
            </a:extLst>
          </p:cNvPr>
          <p:cNvGrpSpPr/>
          <p:nvPr/>
        </p:nvGrpSpPr>
        <p:grpSpPr>
          <a:xfrm>
            <a:off x="974585" y="1570297"/>
            <a:ext cx="2399276" cy="3357344"/>
            <a:chOff x="244308" y="1485238"/>
            <a:chExt cx="2399276" cy="3357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3BE98B-4F3E-1F9A-458B-4B3E6C45C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4" t="897" r="22101" b="50148"/>
            <a:stretch/>
          </p:blipFill>
          <p:spPr>
            <a:xfrm>
              <a:off x="244308" y="1485238"/>
              <a:ext cx="2376597" cy="33573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CE222C-E579-4B0C-AAC7-9D71EAC14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355" t="897" r="1155" b="50148"/>
            <a:stretch/>
          </p:blipFill>
          <p:spPr>
            <a:xfrm>
              <a:off x="2597865" y="1485238"/>
              <a:ext cx="45719" cy="335734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FFA4BE-006F-3894-65FF-3F5F3E566A8F}"/>
              </a:ext>
            </a:extLst>
          </p:cNvPr>
          <p:cNvGrpSpPr/>
          <p:nvPr/>
        </p:nvGrpSpPr>
        <p:grpSpPr>
          <a:xfrm>
            <a:off x="5796052" y="1577919"/>
            <a:ext cx="2398316" cy="3358897"/>
            <a:chOff x="5109291" y="1498901"/>
            <a:chExt cx="2398316" cy="33588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3723B4-3299-AFBB-6B9E-FD372BB8A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4" t="50326" r="23502" b="719"/>
            <a:stretch/>
          </p:blipFill>
          <p:spPr>
            <a:xfrm>
              <a:off x="5109291" y="1498901"/>
              <a:ext cx="2330878" cy="33573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703A67-1A0B-50A1-7335-A5140D362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970" t="50326" r="-1" b="719"/>
            <a:stretch/>
          </p:blipFill>
          <p:spPr>
            <a:xfrm>
              <a:off x="7445247" y="1500454"/>
              <a:ext cx="62360" cy="335734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88AD7F-9DE2-81AE-D1BF-967098D77ECE}"/>
              </a:ext>
            </a:extLst>
          </p:cNvPr>
          <p:cNvSpPr txBox="1"/>
          <p:nvPr/>
        </p:nvSpPr>
        <p:spPr>
          <a:xfrm>
            <a:off x="6887044" y="2681212"/>
            <a:ext cx="1141182" cy="14441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8D238-DBBB-036D-9FDD-F84F7005BF39}"/>
              </a:ext>
            </a:extLst>
          </p:cNvPr>
          <p:cNvSpPr txBox="1"/>
          <p:nvPr/>
        </p:nvSpPr>
        <p:spPr>
          <a:xfrm>
            <a:off x="5893646" y="4663109"/>
            <a:ext cx="1141181" cy="24047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L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6E9E13-E65B-92D1-3D2D-5D06F75CC61D}"/>
              </a:ext>
            </a:extLst>
          </p:cNvPr>
          <p:cNvGrpSpPr/>
          <p:nvPr/>
        </p:nvGrpSpPr>
        <p:grpSpPr>
          <a:xfrm>
            <a:off x="8167781" y="1542071"/>
            <a:ext cx="2448409" cy="3386158"/>
            <a:chOff x="9722483" y="1464046"/>
            <a:chExt cx="2448409" cy="338615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63B9B9-D729-5C20-769A-4AE4AB1D5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666" r="23108" b="556"/>
            <a:stretch/>
          </p:blipFill>
          <p:spPr>
            <a:xfrm>
              <a:off x="9722483" y="1464652"/>
              <a:ext cx="2376597" cy="338555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97328E-6000-2D9B-5A81-F4AECA1A3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7153" t="49666" r="264" b="556"/>
            <a:stretch/>
          </p:blipFill>
          <p:spPr>
            <a:xfrm>
              <a:off x="12091064" y="1464046"/>
              <a:ext cx="79828" cy="338555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B18D0E-2BF8-77BB-BB5F-95BE40DC728B}"/>
              </a:ext>
            </a:extLst>
          </p:cNvPr>
          <p:cNvSpPr txBox="1"/>
          <p:nvPr/>
        </p:nvSpPr>
        <p:spPr>
          <a:xfrm>
            <a:off x="8562099" y="2115504"/>
            <a:ext cx="1141181" cy="153888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L" sz="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480C7E-2CED-1DC6-277F-AC21F3BFF233}"/>
              </a:ext>
            </a:extLst>
          </p:cNvPr>
          <p:cNvSpPr txBox="1"/>
          <p:nvPr/>
        </p:nvSpPr>
        <p:spPr>
          <a:xfrm>
            <a:off x="8256854" y="4687221"/>
            <a:ext cx="1141181" cy="24047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I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088A23-70D0-5300-3153-1A2B08A9B63F}"/>
              </a:ext>
            </a:extLst>
          </p:cNvPr>
          <p:cNvSpPr txBox="1"/>
          <p:nvPr/>
        </p:nvSpPr>
        <p:spPr>
          <a:xfrm rot="20220000">
            <a:off x="3511932" y="5122601"/>
            <a:ext cx="1700308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Preprocessing Faults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10CAE1-1ABD-84D4-8305-9AEC5820AD05}"/>
              </a:ext>
            </a:extLst>
          </p:cNvPr>
          <p:cNvSpPr txBox="1"/>
          <p:nvPr/>
        </p:nvSpPr>
        <p:spPr>
          <a:xfrm rot="20220000">
            <a:off x="8190165" y="5205960"/>
            <a:ext cx="1836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Fairness &amp; Bias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2A3728-A070-5993-D993-BE86E69E7B94}"/>
              </a:ext>
            </a:extLst>
          </p:cNvPr>
          <p:cNvSpPr txBox="1"/>
          <p:nvPr/>
        </p:nvSpPr>
        <p:spPr>
          <a:xfrm rot="20220000">
            <a:off x="6051073" y="5003194"/>
            <a:ext cx="1700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String Mismatch</a:t>
            </a:r>
          </a:p>
        </p:txBody>
      </p:sp>
    </p:spTree>
    <p:extLst>
      <p:ext uri="{BB962C8B-B14F-4D97-AF65-F5344CB8AC3E}">
        <p14:creationId xmlns:p14="http://schemas.microsoft.com/office/powerpoint/2010/main" val="400354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1" grpId="0" animBg="1"/>
      <p:bldP spid="25" grpId="0" animBg="1"/>
      <p:bldP spid="30" grpId="0" animBg="1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7FF300-DFC8-01F2-86DA-6ECB1C804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54166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/>
              <a:t>Before 2016:</a:t>
            </a:r>
          </a:p>
          <a:p>
            <a:r>
              <a:rPr lang="en-US" sz="2000" dirty="0"/>
              <a:t>Pizza -&gt; Good!</a:t>
            </a:r>
          </a:p>
          <a:p>
            <a:endParaRPr lang="en-US" sz="2400" dirty="0"/>
          </a:p>
          <a:p>
            <a:r>
              <a:rPr lang="en-US" sz="2400" dirty="0"/>
              <a:t>After 2016:</a:t>
            </a:r>
          </a:p>
          <a:p>
            <a:r>
              <a:rPr lang="en-US" sz="2000" dirty="0"/>
              <a:t>Pizza -&gt; ???</a:t>
            </a:r>
            <a:endParaRPr lang="en-IL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12FB-06F7-41CD-D804-FFA210F9B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87" y="1632810"/>
            <a:ext cx="7114367" cy="372541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4F6CB8-880D-D3B1-614D-A33D9E5E4835}"/>
              </a:ext>
            </a:extLst>
          </p:cNvPr>
          <p:cNvCxnSpPr>
            <a:cxnSpLocks/>
          </p:cNvCxnSpPr>
          <p:nvPr/>
        </p:nvCxnSpPr>
        <p:spPr>
          <a:xfrm>
            <a:off x="6054934" y="3282778"/>
            <a:ext cx="0" cy="15176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E3D905-6F74-D5B9-7922-B2D3B149B64B}"/>
              </a:ext>
            </a:extLst>
          </p:cNvPr>
          <p:cNvSpPr txBox="1"/>
          <p:nvPr/>
        </p:nvSpPr>
        <p:spPr>
          <a:xfrm>
            <a:off x="6002319" y="3214136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 elections</a:t>
            </a:r>
            <a:endParaRPr lang="en-I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DD8C0-9B11-7B2F-E6F1-E2A8D10AFBBE}"/>
              </a:ext>
            </a:extLst>
          </p:cNvPr>
          <p:cNvCxnSpPr>
            <a:cxnSpLocks/>
          </p:cNvCxnSpPr>
          <p:nvPr/>
        </p:nvCxnSpPr>
        <p:spPr>
          <a:xfrm>
            <a:off x="9295814" y="3282774"/>
            <a:ext cx="0" cy="15176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A4A310-194F-6339-5787-87EAD7BE4DC2}"/>
              </a:ext>
            </a:extLst>
          </p:cNvPr>
          <p:cNvSpPr txBox="1"/>
          <p:nvPr/>
        </p:nvSpPr>
        <p:spPr>
          <a:xfrm>
            <a:off x="9250344" y="321413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TikTok 2020</a:t>
            </a:r>
            <a:endParaRPr lang="en-IL" dirty="0"/>
          </a:p>
        </p:txBody>
      </p:sp>
      <p:pic>
        <p:nvPicPr>
          <p:cNvPr id="14" name="Picture 13" descr="Pizza Pusheen">
            <a:extLst>
              <a:ext uri="{FF2B5EF4-FFF2-40B4-BE49-F238E27FC236}">
                <a16:creationId xmlns:a16="http://schemas.microsoft.com/office/drawing/2014/main" id="{00B8852B-47D7-5143-A292-B1E6765EC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26" y="2463449"/>
            <a:ext cx="1638650" cy="1638650"/>
          </a:xfrm>
          <a:prstGeom prst="rect">
            <a:avLst/>
          </a:prstGeom>
        </p:spPr>
      </p:pic>
      <p:pic>
        <p:nvPicPr>
          <p:cNvPr id="18" name="Picture 17" descr="Shock Panda">
            <a:extLst>
              <a:ext uri="{FF2B5EF4-FFF2-40B4-BE49-F238E27FC236}">
                <a16:creationId xmlns:a16="http://schemas.microsoft.com/office/drawing/2014/main" id="{C28BFD52-319D-3E7A-B1FA-DA928037D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970" y="4199838"/>
            <a:ext cx="1823312" cy="1823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F5F-5E02-A856-DF52-05BB3C4462B8}"/>
              </a:ext>
            </a:extLst>
          </p:cNvPr>
          <p:cNvSpPr txBox="1">
            <a:spLocks/>
          </p:cNvSpPr>
          <p:nvPr/>
        </p:nvSpPr>
        <p:spPr>
          <a:xfrm>
            <a:off x="1536192" y="399429"/>
            <a:ext cx="9119616" cy="760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IL" dirty="0">
                <a:solidFill>
                  <a:schemeClr val="accent6"/>
                </a:solidFill>
              </a:rPr>
              <a:t>NLP Examples – Data &amp; Concept Drift</a:t>
            </a:r>
          </a:p>
        </p:txBody>
      </p:sp>
    </p:spTree>
    <p:extLst>
      <p:ext uri="{BB962C8B-B14F-4D97-AF65-F5344CB8AC3E}">
        <p14:creationId xmlns:p14="http://schemas.microsoft.com/office/powerpoint/2010/main" val="31963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2FB50-E97F-6EBF-F8BB-41FDACA6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5939" y="1485239"/>
            <a:ext cx="5166360" cy="9685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“NLP works!”</a:t>
            </a:r>
          </a:p>
          <a:p>
            <a:pPr marL="0" indent="0">
              <a:buNone/>
            </a:pPr>
            <a:r>
              <a:rPr lang="en-US" dirty="0"/>
              <a:t>- My aunt</a:t>
            </a:r>
            <a:endParaRPr lang="en-I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F61524-FDB0-0DC8-B617-6D10EA8A90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27552" y="1485238"/>
            <a:ext cx="5265420" cy="4758055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dirty="0"/>
              <a:t>“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There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is no scientific evidence supporting the claims made by NLP advocates, and it has been called a 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pseudoscience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. Scientific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have shown that NLP is based on outdated metaphors of the brain's inner workings that are inconsistent with current neurological theory, and contain numerous factual errors.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Reviews also found that research that favored NLP contained significant methodological flaws, and that there were three times as many studies of a much higher quality that failed to reproduce the "extraordinary claims" made by Bandler, Grinder, and other NLP practitioners.”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- Wikipedia</a:t>
            </a:r>
            <a:br>
              <a:rPr lang="en-US" dirty="0"/>
            </a:br>
            <a:endParaRPr lang="en-IL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5D92234-997C-B851-1ECB-F36503BA3E7B}"/>
              </a:ext>
            </a:extLst>
          </p:cNvPr>
          <p:cNvSpPr txBox="1">
            <a:spLocks/>
          </p:cNvSpPr>
          <p:nvPr/>
        </p:nvSpPr>
        <p:spPr>
          <a:xfrm rot="19996020">
            <a:off x="1708462" y="2723145"/>
            <a:ext cx="3044211" cy="9085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-&gt; </a:t>
            </a: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endParaRPr lang="en-IL" sz="36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67A1D46-14CB-58B8-697C-A5415BCA60B5}"/>
              </a:ext>
            </a:extLst>
          </p:cNvPr>
          <p:cNvSpPr txBox="1">
            <a:spLocks/>
          </p:cNvSpPr>
          <p:nvPr/>
        </p:nvSpPr>
        <p:spPr>
          <a:xfrm rot="19996020">
            <a:off x="6918910" y="2664365"/>
            <a:ext cx="3367742" cy="9085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88000" indent="-3240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08400" indent="-288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2420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519200" indent="-2664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 -&gt; </a:t>
            </a: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</a:t>
            </a:r>
            <a:endParaRPr lang="en-IL" sz="36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F276B-B203-E8A9-1CE9-71F1F8BF5D67}"/>
              </a:ext>
            </a:extLst>
          </p:cNvPr>
          <p:cNvSpPr txBox="1">
            <a:spLocks/>
          </p:cNvSpPr>
          <p:nvPr/>
        </p:nvSpPr>
        <p:spPr>
          <a:xfrm>
            <a:off x="1688592" y="330448"/>
            <a:ext cx="9119616" cy="760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IL" dirty="0">
                <a:solidFill>
                  <a:schemeClr val="accent6"/>
                </a:solidFill>
              </a:rPr>
              <a:t>NLP Examples – </a:t>
            </a:r>
            <a:r>
              <a:rPr lang="en-US" dirty="0">
                <a:solidFill>
                  <a:schemeClr val="accent6"/>
                </a:solidFill>
              </a:rPr>
              <a:t>Shortcut Learning</a:t>
            </a:r>
            <a:endParaRPr lang="en-IL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95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211125 Deepchecks Template">
  <a:themeElements>
    <a:clrScheme name="Custom 2">
      <a:dk1>
        <a:sysClr val="windowText" lastClr="000000"/>
      </a:dk1>
      <a:lt1>
        <a:sysClr val="window" lastClr="FFFFFF"/>
      </a:lt1>
      <a:dk2>
        <a:srgbClr val="591562"/>
      </a:dk2>
      <a:lt2>
        <a:srgbClr val="EAE5EB"/>
      </a:lt2>
      <a:accent1>
        <a:srgbClr val="9E60FB"/>
      </a:accent1>
      <a:accent2>
        <a:srgbClr val="0070C0"/>
      </a:accent2>
      <a:accent3>
        <a:srgbClr val="00E6FF"/>
      </a:accent3>
      <a:accent4>
        <a:srgbClr val="665EB8"/>
      </a:accent4>
      <a:accent5>
        <a:srgbClr val="00B0F0"/>
      </a:accent5>
      <a:accent6>
        <a:srgbClr val="4A2249"/>
      </a:accent6>
      <a:hlink>
        <a:srgbClr val="0070C0"/>
      </a:hlink>
      <a:folHlink>
        <a:srgbClr val="666699"/>
      </a:folHlink>
    </a:clrScheme>
    <a:fontScheme name="Deepchecks Montserrat">
      <a:majorFont>
        <a:latin typeface="Montserrat Medium"/>
        <a:ea typeface=""/>
        <a:cs typeface="Calibri"/>
      </a:majorFont>
      <a:minorFont>
        <a:latin typeface="Montserra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epchecks Presentation Template" id="{605B65B8-5449-B04E-AE70-513A839C3F8A}" vid="{CC44CFE2-CA42-8C41-AED9-46529F29FB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211125 Deepchecks Template</Template>
  <TotalTime>317</TotalTime>
  <Words>2112</Words>
  <Application>Microsoft Macintosh PowerPoint</Application>
  <PresentationFormat>Widescreen</PresentationFormat>
  <Paragraphs>352</Paragraphs>
  <Slides>29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Cambria Math</vt:lpstr>
      <vt:lpstr>Montserrat</vt:lpstr>
      <vt:lpstr>Montserrat Light</vt:lpstr>
      <vt:lpstr>Montserrat Medium</vt:lpstr>
      <vt:lpstr>Poppins</vt:lpstr>
      <vt:lpstr>Shadows Into Light</vt:lpstr>
      <vt:lpstr>211125 Deepchecks Template</vt:lpstr>
      <vt:lpstr>Data Drift and Beyond: Testing your Model and Data</vt:lpstr>
      <vt:lpstr> About Me</vt:lpstr>
      <vt:lpstr>What will we talk about?</vt:lpstr>
      <vt:lpstr>Testing Software</vt:lpstr>
      <vt:lpstr>What Can Go Wrong?</vt:lpstr>
      <vt:lpstr>What Can Go Wrong?</vt:lpstr>
      <vt:lpstr>Tabular Examples</vt:lpstr>
      <vt:lpstr>PowerPoint Presentation</vt:lpstr>
      <vt:lpstr>PowerPoint Presentation</vt:lpstr>
      <vt:lpstr>Checks</vt:lpstr>
      <vt:lpstr>Deepchecks: Open Source for Testing ML</vt:lpstr>
      <vt:lpstr>Validation Structure</vt:lpstr>
      <vt:lpstr>Validation with Deepchecks</vt:lpstr>
      <vt:lpstr>Built-in Suites</vt:lpstr>
      <vt:lpstr>Data Drift</vt:lpstr>
      <vt:lpstr>What is Drift?</vt:lpstr>
      <vt:lpstr>Why is Drift Important?</vt:lpstr>
      <vt:lpstr>Detecting Drift – Univariate</vt:lpstr>
      <vt:lpstr>Detecting Drift – Multi-Feature</vt:lpstr>
      <vt:lpstr>Detecting Drift in Unstructured Data</vt:lpstr>
      <vt:lpstr>Data &amp; Model Validations</vt:lpstr>
      <vt:lpstr>Transform The Problem</vt:lpstr>
      <vt:lpstr>Metadata</vt:lpstr>
      <vt:lpstr>Properties</vt:lpstr>
      <vt:lpstr>Embeddings</vt:lpstr>
      <vt:lpstr>Transform The Problem</vt:lpstr>
      <vt:lpstr>Drift Mitigation</vt:lpstr>
      <vt:lpstr>PowerPoint Presentation</vt:lpstr>
      <vt:lpstr>Hands On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 Chorev</dc:creator>
  <cp:lastModifiedBy>Nadav Barak</cp:lastModifiedBy>
  <cp:revision>24</cp:revision>
  <dcterms:created xsi:type="dcterms:W3CDTF">2023-02-23T10:54:35Z</dcterms:created>
  <dcterms:modified xsi:type="dcterms:W3CDTF">2023-11-01T16:10:28Z</dcterms:modified>
</cp:coreProperties>
</file>